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903" r:id="rId2"/>
    <p:sldId id="918" r:id="rId3"/>
    <p:sldId id="973" r:id="rId4"/>
    <p:sldId id="905" r:id="rId5"/>
    <p:sldId id="907" r:id="rId6"/>
    <p:sldId id="930" r:id="rId7"/>
    <p:sldId id="931" r:id="rId8"/>
    <p:sldId id="932" r:id="rId9"/>
    <p:sldId id="935" r:id="rId10"/>
    <p:sldId id="937" r:id="rId11"/>
    <p:sldId id="939" r:id="rId12"/>
    <p:sldId id="938" r:id="rId13"/>
    <p:sldId id="940" r:id="rId14"/>
    <p:sldId id="936" r:id="rId15"/>
    <p:sldId id="933" r:id="rId16"/>
    <p:sldId id="928" r:id="rId17"/>
    <p:sldId id="949" r:id="rId18"/>
    <p:sldId id="950" r:id="rId19"/>
    <p:sldId id="947" r:id="rId20"/>
    <p:sldId id="946" r:id="rId21"/>
    <p:sldId id="948" r:id="rId22"/>
    <p:sldId id="951" r:id="rId23"/>
    <p:sldId id="952" r:id="rId24"/>
    <p:sldId id="953" r:id="rId25"/>
    <p:sldId id="954" r:id="rId26"/>
    <p:sldId id="955" r:id="rId27"/>
    <p:sldId id="957" r:id="rId28"/>
    <p:sldId id="956" r:id="rId29"/>
    <p:sldId id="958" r:id="rId30"/>
    <p:sldId id="959" r:id="rId31"/>
    <p:sldId id="961" r:id="rId32"/>
    <p:sldId id="962" r:id="rId33"/>
    <p:sldId id="963" r:id="rId34"/>
    <p:sldId id="964" r:id="rId35"/>
    <p:sldId id="965" r:id="rId36"/>
    <p:sldId id="966" r:id="rId37"/>
    <p:sldId id="967" r:id="rId38"/>
    <p:sldId id="968" r:id="rId39"/>
    <p:sldId id="969" r:id="rId40"/>
    <p:sldId id="970" r:id="rId41"/>
    <p:sldId id="971" r:id="rId42"/>
    <p:sldId id="972" r:id="rId43"/>
    <p:sldId id="912" r:id="rId44"/>
    <p:sldId id="960" r:id="rId45"/>
    <p:sldId id="910" r:id="rId46"/>
    <p:sldId id="975" r:id="rId47"/>
    <p:sldId id="917" r:id="rId48"/>
    <p:sldId id="916" r:id="rId49"/>
    <p:sldId id="927" r:id="rId50"/>
  </p:sldIdLst>
  <p:sldSz cx="12192000" cy="6858000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aris The" initials="PT" lastIdx="3" clrIdx="0">
    <p:extLst>
      <p:ext uri="{19B8F6BF-5375-455C-9EA6-DF929625EA0E}">
        <p15:presenceInfo xmlns:p15="http://schemas.microsoft.com/office/powerpoint/2012/main" userId="37676b15983b15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631E"/>
    <a:srgbClr val="54C2AF"/>
    <a:srgbClr val="84B3A4"/>
    <a:srgbClr val="769B37"/>
    <a:srgbClr val="829662"/>
    <a:srgbClr val="BA421E"/>
    <a:srgbClr val="0A0106"/>
    <a:srgbClr val="E1732F"/>
    <a:srgbClr val="31302E"/>
    <a:srgbClr val="DB5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1" autoAdjust="0"/>
    <p:restoredTop sz="95533" autoAdjust="0"/>
  </p:normalViewPr>
  <p:slideViewPr>
    <p:cSldViewPr>
      <p:cViewPr varScale="1">
        <p:scale>
          <a:sx n="101" d="100"/>
          <a:sy n="101" d="100"/>
        </p:scale>
        <p:origin x="150" y="474"/>
      </p:cViewPr>
      <p:guideLst>
        <p:guide orient="horz" pos="2160"/>
        <p:guide pos="3840"/>
        <p:guide pos="529"/>
        <p:guide pos="7151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96D07-341D-4D88-BBFE-B431BFA04196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A0F9D-3357-4A94-85C8-3B842B870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51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 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 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39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47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2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4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1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31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66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87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1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20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51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20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31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8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61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27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201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147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51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221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63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77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0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1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48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1235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349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122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55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41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75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99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81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42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626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726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8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29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49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63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3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1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6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8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5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51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0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6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29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3BB2BDB0-B5BC-2CDC-CAD5-377DC8C3F532}"/>
              </a:ext>
            </a:extLst>
          </p:cNvPr>
          <p:cNvSpPr/>
          <p:nvPr userDrawn="1"/>
        </p:nvSpPr>
        <p:spPr>
          <a:xfrm>
            <a:off x="1125364" y="713399"/>
            <a:ext cx="4143523" cy="113144"/>
          </a:xfrm>
          <a:custGeom>
            <a:avLst/>
            <a:gdLst>
              <a:gd name="connsiteX0" fmla="*/ 0 w 4143523"/>
              <a:gd name="connsiteY0" fmla="*/ 0 h 113144"/>
              <a:gd name="connsiteX1" fmla="*/ 394 w 4143523"/>
              <a:gd name="connsiteY1" fmla="*/ 319 h 113144"/>
              <a:gd name="connsiteX2" fmla="*/ 1643 w 4143523"/>
              <a:gd name="connsiteY2" fmla="*/ 584 h 113144"/>
              <a:gd name="connsiteX3" fmla="*/ 8350 w 4143523"/>
              <a:gd name="connsiteY3" fmla="*/ 5254 h 113144"/>
              <a:gd name="connsiteX4" fmla="*/ 51317 w 4143523"/>
              <a:gd name="connsiteY4" fmla="*/ 11107 h 113144"/>
              <a:gd name="connsiteX5" fmla="*/ 512245 w 4143523"/>
              <a:gd name="connsiteY5" fmla="*/ 16876 h 113144"/>
              <a:gd name="connsiteX6" fmla="*/ 689806 w 4143523"/>
              <a:gd name="connsiteY6" fmla="*/ 10348 h 113144"/>
              <a:gd name="connsiteX7" fmla="*/ 704340 w 4143523"/>
              <a:gd name="connsiteY7" fmla="*/ 11107 h 113144"/>
              <a:gd name="connsiteX8" fmla="*/ 863122 w 4143523"/>
              <a:gd name="connsiteY8" fmla="*/ 18934 h 113144"/>
              <a:gd name="connsiteX9" fmla="*/ 987002 w 4143523"/>
              <a:gd name="connsiteY9" fmla="*/ 15408 h 113144"/>
              <a:gd name="connsiteX10" fmla="*/ 1059411 w 4143523"/>
              <a:gd name="connsiteY10" fmla="*/ 19919 h 113144"/>
              <a:gd name="connsiteX11" fmla="*/ 1211299 w 4143523"/>
              <a:gd name="connsiteY11" fmla="*/ 21658 h 113144"/>
              <a:gd name="connsiteX12" fmla="*/ 1425696 w 4143523"/>
              <a:gd name="connsiteY12" fmla="*/ 14521 h 113144"/>
              <a:gd name="connsiteX13" fmla="*/ 1677256 w 4143523"/>
              <a:gd name="connsiteY13" fmla="*/ 22254 h 113144"/>
              <a:gd name="connsiteX14" fmla="*/ 1861215 w 4143523"/>
              <a:gd name="connsiteY14" fmla="*/ 19757 h 113144"/>
              <a:gd name="connsiteX15" fmla="*/ 1919754 w 4143523"/>
              <a:gd name="connsiteY15" fmla="*/ 16363 h 113144"/>
              <a:gd name="connsiteX16" fmla="*/ 1971750 w 4143523"/>
              <a:gd name="connsiteY16" fmla="*/ 17657 h 113144"/>
              <a:gd name="connsiteX17" fmla="*/ 2095828 w 4143523"/>
              <a:gd name="connsiteY17" fmla="*/ 11107 h 113144"/>
              <a:gd name="connsiteX18" fmla="*/ 2171136 w 4143523"/>
              <a:gd name="connsiteY18" fmla="*/ 6474 h 113144"/>
              <a:gd name="connsiteX19" fmla="*/ 2323381 w 4143523"/>
              <a:gd name="connsiteY19" fmla="*/ 9732 h 113144"/>
              <a:gd name="connsiteX20" fmla="*/ 2620688 w 4143523"/>
              <a:gd name="connsiteY20" fmla="*/ 11107 h 113144"/>
              <a:gd name="connsiteX21" fmla="*/ 2861051 w 4143523"/>
              <a:gd name="connsiteY21" fmla="*/ 2168 h 113144"/>
              <a:gd name="connsiteX22" fmla="*/ 2883349 w 4143523"/>
              <a:gd name="connsiteY22" fmla="*/ 2058 h 113144"/>
              <a:gd name="connsiteX23" fmla="*/ 2944916 w 4143523"/>
              <a:gd name="connsiteY23" fmla="*/ 3070 h 113144"/>
              <a:gd name="connsiteX24" fmla="*/ 3062603 w 4143523"/>
              <a:gd name="connsiteY24" fmla="*/ 7784 h 113144"/>
              <a:gd name="connsiteX25" fmla="*/ 3102826 w 4143523"/>
              <a:gd name="connsiteY25" fmla="*/ 11107 h 113144"/>
              <a:gd name="connsiteX26" fmla="*/ 3206330 w 4143523"/>
              <a:gd name="connsiteY26" fmla="*/ 17526 h 113144"/>
              <a:gd name="connsiteX27" fmla="*/ 3252110 w 4143523"/>
              <a:gd name="connsiteY27" fmla="*/ 15069 h 113144"/>
              <a:gd name="connsiteX28" fmla="*/ 3363585 w 4143523"/>
              <a:gd name="connsiteY28" fmla="*/ 19213 h 113144"/>
              <a:gd name="connsiteX29" fmla="*/ 3538426 w 4143523"/>
              <a:gd name="connsiteY29" fmla="*/ 21492 h 113144"/>
              <a:gd name="connsiteX30" fmla="*/ 3707871 w 4143523"/>
              <a:gd name="connsiteY30" fmla="*/ 15682 h 113144"/>
              <a:gd name="connsiteX31" fmla="*/ 3822801 w 4143523"/>
              <a:gd name="connsiteY31" fmla="*/ 22239 h 113144"/>
              <a:gd name="connsiteX32" fmla="*/ 4082888 w 4143523"/>
              <a:gd name="connsiteY32" fmla="*/ 24182 h 113144"/>
              <a:gd name="connsiteX33" fmla="*/ 4143523 w 4143523"/>
              <a:gd name="connsiteY33" fmla="*/ 20886 h 113144"/>
              <a:gd name="connsiteX34" fmla="*/ 4142227 w 4143523"/>
              <a:gd name="connsiteY34" fmla="*/ 26552 h 113144"/>
              <a:gd name="connsiteX35" fmla="*/ 4135194 w 4143523"/>
              <a:gd name="connsiteY35" fmla="*/ 35628 h 113144"/>
              <a:gd name="connsiteX36" fmla="*/ 4117067 w 4143523"/>
              <a:gd name="connsiteY36" fmla="*/ 62339 h 113144"/>
              <a:gd name="connsiteX37" fmla="*/ 4035398 w 4143523"/>
              <a:gd name="connsiteY37" fmla="*/ 98820 h 113144"/>
              <a:gd name="connsiteX38" fmla="*/ 3856813 w 4143523"/>
              <a:gd name="connsiteY38" fmla="*/ 107660 h 113144"/>
              <a:gd name="connsiteX39" fmla="*/ 3813712 w 4143523"/>
              <a:gd name="connsiteY39" fmla="*/ 106478 h 113144"/>
              <a:gd name="connsiteX40" fmla="*/ 3702496 w 4143523"/>
              <a:gd name="connsiteY40" fmla="*/ 110320 h 113144"/>
              <a:gd name="connsiteX41" fmla="*/ 3514647 w 4143523"/>
              <a:gd name="connsiteY41" fmla="*/ 110490 h 113144"/>
              <a:gd name="connsiteX42" fmla="*/ 3362925 w 4143523"/>
              <a:gd name="connsiteY42" fmla="*/ 100205 h 113144"/>
              <a:gd name="connsiteX43" fmla="*/ 3248977 w 4143523"/>
              <a:gd name="connsiteY43" fmla="*/ 108609 h 113144"/>
              <a:gd name="connsiteX44" fmla="*/ 2806464 w 4143523"/>
              <a:gd name="connsiteY44" fmla="*/ 98820 h 113144"/>
              <a:gd name="connsiteX45" fmla="*/ 2772125 w 4143523"/>
              <a:gd name="connsiteY45" fmla="*/ 96116 h 113144"/>
              <a:gd name="connsiteX46" fmla="*/ 2610358 w 4143523"/>
              <a:gd name="connsiteY46" fmla="*/ 98820 h 113144"/>
              <a:gd name="connsiteX47" fmla="*/ 1878227 w 4143523"/>
              <a:gd name="connsiteY47" fmla="*/ 98820 h 113144"/>
              <a:gd name="connsiteX48" fmla="*/ 1800020 w 4143523"/>
              <a:gd name="connsiteY48" fmla="*/ 92402 h 113144"/>
              <a:gd name="connsiteX49" fmla="*/ 1695194 w 4143523"/>
              <a:gd name="connsiteY49" fmla="*/ 98820 h 113144"/>
              <a:gd name="connsiteX50" fmla="*/ 1411877 w 4143523"/>
              <a:gd name="connsiteY50" fmla="*/ 101102 h 113144"/>
              <a:gd name="connsiteX51" fmla="*/ 1299601 w 4143523"/>
              <a:gd name="connsiteY51" fmla="*/ 98819 h 113144"/>
              <a:gd name="connsiteX52" fmla="*/ 1061656 w 4143523"/>
              <a:gd name="connsiteY52" fmla="*/ 98724 h 113144"/>
              <a:gd name="connsiteX53" fmla="*/ 997506 w 4143523"/>
              <a:gd name="connsiteY53" fmla="*/ 98871 h 113144"/>
              <a:gd name="connsiteX54" fmla="*/ 589248 w 4143523"/>
              <a:gd name="connsiteY54" fmla="*/ 103183 h 113144"/>
              <a:gd name="connsiteX55" fmla="*/ 113269 w 4143523"/>
              <a:gd name="connsiteY55" fmla="*/ 98820 h 113144"/>
              <a:gd name="connsiteX56" fmla="*/ 71141 w 4143523"/>
              <a:gd name="connsiteY56" fmla="*/ 90096 h 113144"/>
              <a:gd name="connsiteX57" fmla="*/ 66891 w 4143523"/>
              <a:gd name="connsiteY57" fmla="*/ 87281 h 113144"/>
              <a:gd name="connsiteX58" fmla="*/ 66861 w 4143523"/>
              <a:gd name="connsiteY58" fmla="*/ 87274 h 113144"/>
              <a:gd name="connsiteX59" fmla="*/ 66494 w 4143523"/>
              <a:gd name="connsiteY59" fmla="*/ 87018 h 113144"/>
              <a:gd name="connsiteX60" fmla="*/ 34194 w 4143523"/>
              <a:gd name="connsiteY60" fmla="*/ 65625 h 113144"/>
              <a:gd name="connsiteX61" fmla="*/ 32589 w 4143523"/>
              <a:gd name="connsiteY61" fmla="*/ 63391 h 113144"/>
              <a:gd name="connsiteX62" fmla="*/ 29813 w 4143523"/>
              <a:gd name="connsiteY62" fmla="*/ 61456 h 113144"/>
              <a:gd name="connsiteX63" fmla="*/ 7960 w 4143523"/>
              <a:gd name="connsiteY63" fmla="*/ 29102 h 113144"/>
              <a:gd name="connsiteX64" fmla="*/ 7515 w 4143523"/>
              <a:gd name="connsiteY64" fmla="*/ 28483 h 113144"/>
              <a:gd name="connsiteX65" fmla="*/ 7500 w 4143523"/>
              <a:gd name="connsiteY65" fmla="*/ 28422 h 113144"/>
              <a:gd name="connsiteX66" fmla="*/ 5224 w 4143523"/>
              <a:gd name="connsiteY66" fmla="*/ 25052 h 113144"/>
              <a:gd name="connsiteX67" fmla="*/ 0 w 4143523"/>
              <a:gd name="connsiteY67" fmla="*/ 0 h 11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143523" h="113144">
                <a:moveTo>
                  <a:pt x="0" y="0"/>
                </a:moveTo>
                <a:lnTo>
                  <a:pt x="394" y="319"/>
                </a:lnTo>
                <a:lnTo>
                  <a:pt x="1643" y="584"/>
                </a:lnTo>
                <a:lnTo>
                  <a:pt x="8350" y="5254"/>
                </a:lnTo>
                <a:cubicBezTo>
                  <a:pt x="21361" y="10478"/>
                  <a:pt x="35754" y="12653"/>
                  <a:pt x="51317" y="11107"/>
                </a:cubicBezTo>
                <a:cubicBezTo>
                  <a:pt x="177966" y="27430"/>
                  <a:pt x="349708" y="23114"/>
                  <a:pt x="512245" y="16876"/>
                </a:cubicBezTo>
                <a:lnTo>
                  <a:pt x="689806" y="10348"/>
                </a:lnTo>
                <a:lnTo>
                  <a:pt x="704340" y="11107"/>
                </a:lnTo>
                <a:cubicBezTo>
                  <a:pt x="758826" y="16898"/>
                  <a:pt x="811536" y="18929"/>
                  <a:pt x="863122" y="18934"/>
                </a:cubicBezTo>
                <a:lnTo>
                  <a:pt x="987002" y="15408"/>
                </a:lnTo>
                <a:lnTo>
                  <a:pt x="1059411" y="19919"/>
                </a:lnTo>
                <a:cubicBezTo>
                  <a:pt x="1108555" y="21577"/>
                  <a:pt x="1159436" y="22057"/>
                  <a:pt x="1211299" y="21658"/>
                </a:cubicBezTo>
                <a:lnTo>
                  <a:pt x="1425696" y="14521"/>
                </a:lnTo>
                <a:lnTo>
                  <a:pt x="1677256" y="22254"/>
                </a:lnTo>
                <a:cubicBezTo>
                  <a:pt x="1741327" y="22383"/>
                  <a:pt x="1804170" y="21583"/>
                  <a:pt x="1861215" y="19757"/>
                </a:cubicBezTo>
                <a:lnTo>
                  <a:pt x="1919754" y="16363"/>
                </a:lnTo>
                <a:lnTo>
                  <a:pt x="1971750" y="17657"/>
                </a:lnTo>
                <a:cubicBezTo>
                  <a:pt x="2015698" y="17609"/>
                  <a:pt x="2057260" y="15895"/>
                  <a:pt x="2095828" y="11107"/>
                </a:cubicBezTo>
                <a:lnTo>
                  <a:pt x="2171136" y="6474"/>
                </a:lnTo>
                <a:lnTo>
                  <a:pt x="2323381" y="9732"/>
                </a:lnTo>
                <a:cubicBezTo>
                  <a:pt x="2437692" y="13248"/>
                  <a:pt x="2549388" y="17221"/>
                  <a:pt x="2620688" y="11107"/>
                </a:cubicBezTo>
                <a:cubicBezTo>
                  <a:pt x="2691115" y="10226"/>
                  <a:pt x="2775965" y="4707"/>
                  <a:pt x="2861051" y="2168"/>
                </a:cubicBezTo>
                <a:lnTo>
                  <a:pt x="2883349" y="2058"/>
                </a:lnTo>
                <a:lnTo>
                  <a:pt x="2944916" y="3070"/>
                </a:lnTo>
                <a:lnTo>
                  <a:pt x="3062603" y="7784"/>
                </a:lnTo>
                <a:lnTo>
                  <a:pt x="3102826" y="11107"/>
                </a:lnTo>
                <a:cubicBezTo>
                  <a:pt x="3138510" y="16626"/>
                  <a:pt x="3171946" y="18099"/>
                  <a:pt x="3206330" y="17526"/>
                </a:cubicBezTo>
                <a:lnTo>
                  <a:pt x="3252110" y="15069"/>
                </a:lnTo>
                <a:lnTo>
                  <a:pt x="3363585" y="19213"/>
                </a:lnTo>
                <a:cubicBezTo>
                  <a:pt x="3427915" y="20909"/>
                  <a:pt x="3485046" y="21633"/>
                  <a:pt x="3538426" y="21492"/>
                </a:cubicBezTo>
                <a:lnTo>
                  <a:pt x="3707871" y="15682"/>
                </a:lnTo>
                <a:lnTo>
                  <a:pt x="3822801" y="22239"/>
                </a:lnTo>
                <a:cubicBezTo>
                  <a:pt x="3915199" y="25726"/>
                  <a:pt x="4000672" y="26205"/>
                  <a:pt x="4082888" y="24182"/>
                </a:cubicBezTo>
                <a:lnTo>
                  <a:pt x="4143523" y="20886"/>
                </a:lnTo>
                <a:lnTo>
                  <a:pt x="4142227" y="26552"/>
                </a:lnTo>
                <a:lnTo>
                  <a:pt x="4135194" y="35628"/>
                </a:lnTo>
                <a:lnTo>
                  <a:pt x="4117067" y="62339"/>
                </a:lnTo>
                <a:cubicBezTo>
                  <a:pt x="4096759" y="82866"/>
                  <a:pt x="4068741" y="96042"/>
                  <a:pt x="4035398" y="98820"/>
                </a:cubicBezTo>
                <a:cubicBezTo>
                  <a:pt x="3978055" y="105378"/>
                  <a:pt x="3917559" y="107668"/>
                  <a:pt x="3856813" y="107660"/>
                </a:cubicBezTo>
                <a:lnTo>
                  <a:pt x="3813712" y="106478"/>
                </a:lnTo>
                <a:lnTo>
                  <a:pt x="3702496" y="110320"/>
                </a:lnTo>
                <a:cubicBezTo>
                  <a:pt x="3639761" y="111673"/>
                  <a:pt x="3575896" y="112068"/>
                  <a:pt x="3514647" y="110490"/>
                </a:cubicBezTo>
                <a:lnTo>
                  <a:pt x="3362925" y="100205"/>
                </a:lnTo>
                <a:lnTo>
                  <a:pt x="3248977" y="108609"/>
                </a:lnTo>
                <a:cubicBezTo>
                  <a:pt x="3097053" y="116017"/>
                  <a:pt x="2903056" y="115403"/>
                  <a:pt x="2806464" y="98820"/>
                </a:cubicBezTo>
                <a:lnTo>
                  <a:pt x="2772125" y="96116"/>
                </a:lnTo>
                <a:lnTo>
                  <a:pt x="2610358" y="98820"/>
                </a:lnTo>
                <a:cubicBezTo>
                  <a:pt x="2365043" y="97567"/>
                  <a:pt x="2074479" y="125844"/>
                  <a:pt x="1878227" y="98820"/>
                </a:cubicBezTo>
                <a:lnTo>
                  <a:pt x="1800020" y="92402"/>
                </a:lnTo>
                <a:lnTo>
                  <a:pt x="1695194" y="98820"/>
                </a:lnTo>
                <a:cubicBezTo>
                  <a:pt x="1633021" y="106389"/>
                  <a:pt x="1532972" y="104126"/>
                  <a:pt x="1411877" y="101102"/>
                </a:cubicBezTo>
                <a:lnTo>
                  <a:pt x="1299601" y="98819"/>
                </a:lnTo>
                <a:lnTo>
                  <a:pt x="1061656" y="98724"/>
                </a:lnTo>
                <a:lnTo>
                  <a:pt x="997506" y="98871"/>
                </a:lnTo>
                <a:lnTo>
                  <a:pt x="589248" y="103183"/>
                </a:lnTo>
                <a:cubicBezTo>
                  <a:pt x="450662" y="102374"/>
                  <a:pt x="301586" y="100111"/>
                  <a:pt x="113269" y="98820"/>
                </a:cubicBezTo>
                <a:cubicBezTo>
                  <a:pt x="98928" y="98878"/>
                  <a:pt x="84603" y="95799"/>
                  <a:pt x="71141" y="90096"/>
                </a:cubicBezTo>
                <a:lnTo>
                  <a:pt x="66891" y="87281"/>
                </a:lnTo>
                <a:lnTo>
                  <a:pt x="66861" y="87274"/>
                </a:lnTo>
                <a:lnTo>
                  <a:pt x="66494" y="87018"/>
                </a:lnTo>
                <a:lnTo>
                  <a:pt x="34194" y="65625"/>
                </a:lnTo>
                <a:lnTo>
                  <a:pt x="32589" y="63391"/>
                </a:lnTo>
                <a:lnTo>
                  <a:pt x="29813" y="61456"/>
                </a:lnTo>
                <a:lnTo>
                  <a:pt x="7960" y="29102"/>
                </a:lnTo>
                <a:lnTo>
                  <a:pt x="7515" y="28483"/>
                </a:lnTo>
                <a:lnTo>
                  <a:pt x="7500" y="28422"/>
                </a:lnTo>
                <a:lnTo>
                  <a:pt x="5224" y="25052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199610126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图形 1">
            <a:extLst>
              <a:ext uri="{FF2B5EF4-FFF2-40B4-BE49-F238E27FC236}">
                <a16:creationId xmlns:a16="http://schemas.microsoft.com/office/drawing/2014/main" id="{6D2F787F-5789-C630-4190-ECDC5D54B3E4}"/>
              </a:ext>
            </a:extLst>
          </p:cNvPr>
          <p:cNvGrpSpPr/>
          <p:nvPr userDrawn="1"/>
        </p:nvGrpSpPr>
        <p:grpSpPr>
          <a:xfrm rot="1895490">
            <a:off x="11056952" y="4844279"/>
            <a:ext cx="807530" cy="1478846"/>
            <a:chOff x="7197343" y="1612049"/>
            <a:chExt cx="1253553" cy="2295656"/>
          </a:xfrm>
          <a:blipFill dpi="0" rotWithShape="1">
            <a:blip r:embed="rId2"/>
            <a:srcRect/>
            <a:tile tx="0" ty="0" sx="100000" sy="100000" flip="none" algn="tl"/>
          </a:blip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8E431D4-1D4F-A480-46A8-88F286B5BC81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" name="图形 1">
              <a:extLst>
                <a:ext uri="{FF2B5EF4-FFF2-40B4-BE49-F238E27FC236}">
                  <a16:creationId xmlns:a16="http://schemas.microsoft.com/office/drawing/2014/main" id="{BB60381D-CF7B-757D-D038-EDE6E4CA0956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69A52A20-6532-80A7-946B-1628512B8045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FD29845D-F651-4975-09E7-F47CCB4BA874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70C3BE2-B2D7-678F-B5C4-40F940CCE4C2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FB530D8-B430-4E8B-DB52-E4D70D4C6AAD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97905784-D7A6-FD5D-8D23-79F87F8D616D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70B210A7-5811-42C1-D12C-99EAA0B41681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F31A0353-27DA-8068-BB27-38321F7EB086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FBA16FFA-BFA6-F211-ACC6-45E7C285CA02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E4480C97-9BF4-5864-74CB-698A631F0922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022AE9CC-0D00-2C28-69B9-1E089A45C5D3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A5870116-4E4C-F3DB-F629-02DA8B7A60C2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00F28968-E744-1ACF-A3EA-A6867CD962E9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5693058C-2229-7C1F-A18B-56A6F76D66D8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27BCD27E-D78D-FF78-0B30-B5A5AF41221A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53B45902-B767-9A9C-C601-509647D58BC6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02B97E3F-E446-23D7-D2CC-C3BE0CBB70D7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3CC406D-36DD-F64F-588D-4AAADB64D618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8E0F2A20-FA95-5627-9E80-919B0CBBEB7C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7C539B4-4F05-4021-608A-195C5E2E6607}"/>
              </a:ext>
            </a:extLst>
          </p:cNvPr>
          <p:cNvGrpSpPr/>
          <p:nvPr userDrawn="1"/>
        </p:nvGrpSpPr>
        <p:grpSpPr>
          <a:xfrm>
            <a:off x="263352" y="188640"/>
            <a:ext cx="809625" cy="871538"/>
            <a:chOff x="7466013" y="3325812"/>
            <a:chExt cx="809625" cy="871538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28" name="Freeform 146">
              <a:extLst>
                <a:ext uri="{FF2B5EF4-FFF2-40B4-BE49-F238E27FC236}">
                  <a16:creationId xmlns:a16="http://schemas.microsoft.com/office/drawing/2014/main" id="{3C762DB7-CDD1-08B5-575B-9CB824A7D4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6013" y="3325812"/>
              <a:ext cx="809625" cy="871538"/>
            </a:xfrm>
            <a:custGeom>
              <a:avLst/>
              <a:gdLst>
                <a:gd name="T0" fmla="*/ 255 w 348"/>
                <a:gd name="T1" fmla="*/ 92 h 374"/>
                <a:gd name="T2" fmla="*/ 285 w 348"/>
                <a:gd name="T3" fmla="*/ 49 h 374"/>
                <a:gd name="T4" fmla="*/ 68 w 348"/>
                <a:gd name="T5" fmla="*/ 47 h 374"/>
                <a:gd name="T6" fmla="*/ 5 w 348"/>
                <a:gd name="T7" fmla="*/ 110 h 374"/>
                <a:gd name="T8" fmla="*/ 94 w 348"/>
                <a:gd name="T9" fmla="*/ 255 h 374"/>
                <a:gd name="T10" fmla="*/ 68 w 348"/>
                <a:gd name="T11" fmla="*/ 61 h 374"/>
                <a:gd name="T12" fmla="*/ 124 w 348"/>
                <a:gd name="T13" fmla="*/ 105 h 374"/>
                <a:gd name="T14" fmla="*/ 93 w 348"/>
                <a:gd name="T15" fmla="*/ 106 h 374"/>
                <a:gd name="T16" fmla="*/ 73 w 348"/>
                <a:gd name="T17" fmla="*/ 112 h 374"/>
                <a:gd name="T18" fmla="*/ 90 w 348"/>
                <a:gd name="T19" fmla="*/ 226 h 374"/>
                <a:gd name="T20" fmla="*/ 240 w 348"/>
                <a:gd name="T21" fmla="*/ 337 h 374"/>
                <a:gd name="T22" fmla="*/ 345 w 348"/>
                <a:gd name="T23" fmla="*/ 257 h 374"/>
                <a:gd name="T24" fmla="*/ 134 w 348"/>
                <a:gd name="T25" fmla="*/ 82 h 374"/>
                <a:gd name="T26" fmla="*/ 83 w 348"/>
                <a:gd name="T27" fmla="*/ 49 h 374"/>
                <a:gd name="T28" fmla="*/ 234 w 348"/>
                <a:gd name="T29" fmla="*/ 13 h 374"/>
                <a:gd name="T30" fmla="*/ 192 w 348"/>
                <a:gd name="T31" fmla="*/ 108 h 374"/>
                <a:gd name="T32" fmla="*/ 134 w 348"/>
                <a:gd name="T33" fmla="*/ 82 h 374"/>
                <a:gd name="T34" fmla="*/ 110 w 348"/>
                <a:gd name="T35" fmla="*/ 259 h 374"/>
                <a:gd name="T36" fmla="*/ 115 w 348"/>
                <a:gd name="T37" fmla="*/ 237 h 374"/>
                <a:gd name="T38" fmla="*/ 137 w 348"/>
                <a:gd name="T39" fmla="*/ 315 h 374"/>
                <a:gd name="T40" fmla="*/ 132 w 348"/>
                <a:gd name="T41" fmla="*/ 289 h 374"/>
                <a:gd name="T42" fmla="*/ 146 w 348"/>
                <a:gd name="T43" fmla="*/ 319 h 374"/>
                <a:gd name="T44" fmla="*/ 161 w 348"/>
                <a:gd name="T45" fmla="*/ 334 h 374"/>
                <a:gd name="T46" fmla="*/ 174 w 348"/>
                <a:gd name="T47" fmla="*/ 345 h 374"/>
                <a:gd name="T48" fmla="*/ 174 w 348"/>
                <a:gd name="T49" fmla="*/ 347 h 374"/>
                <a:gd name="T50" fmla="*/ 291 w 348"/>
                <a:gd name="T51" fmla="*/ 301 h 374"/>
                <a:gd name="T52" fmla="*/ 180 w 348"/>
                <a:gd name="T53" fmla="*/ 347 h 374"/>
                <a:gd name="T54" fmla="*/ 180 w 348"/>
                <a:gd name="T55" fmla="*/ 341 h 374"/>
                <a:gd name="T56" fmla="*/ 185 w 348"/>
                <a:gd name="T57" fmla="*/ 332 h 374"/>
                <a:gd name="T58" fmla="*/ 178 w 348"/>
                <a:gd name="T59" fmla="*/ 332 h 374"/>
                <a:gd name="T60" fmla="*/ 158 w 348"/>
                <a:gd name="T61" fmla="*/ 303 h 374"/>
                <a:gd name="T62" fmla="*/ 139 w 348"/>
                <a:gd name="T63" fmla="*/ 250 h 374"/>
                <a:gd name="T64" fmla="*/ 127 w 348"/>
                <a:gd name="T65" fmla="*/ 260 h 374"/>
                <a:gd name="T66" fmla="*/ 110 w 348"/>
                <a:gd name="T67" fmla="*/ 210 h 374"/>
                <a:gd name="T68" fmla="*/ 94 w 348"/>
                <a:gd name="T69" fmla="*/ 154 h 374"/>
                <a:gd name="T70" fmla="*/ 89 w 348"/>
                <a:gd name="T71" fmla="*/ 195 h 374"/>
                <a:gd name="T72" fmla="*/ 103 w 348"/>
                <a:gd name="T73" fmla="*/ 138 h 374"/>
                <a:gd name="T74" fmla="*/ 189 w 348"/>
                <a:gd name="T75" fmla="*/ 328 h 374"/>
                <a:gd name="T76" fmla="*/ 291 w 348"/>
                <a:gd name="T77" fmla="*/ 301 h 374"/>
                <a:gd name="T78" fmla="*/ 323 w 348"/>
                <a:gd name="T79" fmla="*/ 259 h 374"/>
                <a:gd name="T80" fmla="*/ 313 w 348"/>
                <a:gd name="T81" fmla="*/ 268 h 374"/>
                <a:gd name="T82" fmla="*/ 201 w 348"/>
                <a:gd name="T83" fmla="*/ 315 h 374"/>
                <a:gd name="T84" fmla="*/ 109 w 348"/>
                <a:gd name="T85" fmla="*/ 137 h 374"/>
                <a:gd name="T86" fmla="*/ 112 w 348"/>
                <a:gd name="T87" fmla="*/ 138 h 374"/>
                <a:gd name="T88" fmla="*/ 247 w 348"/>
                <a:gd name="T89" fmla="*/ 96 h 374"/>
                <a:gd name="T90" fmla="*/ 312 w 348"/>
                <a:gd name="T91" fmla="*/ 219 h 374"/>
                <a:gd name="T92" fmla="*/ 329 w 348"/>
                <a:gd name="T93" fmla="*/ 25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" h="374">
                  <a:moveTo>
                    <a:pt x="346" y="249"/>
                  </a:moveTo>
                  <a:cubicBezTo>
                    <a:pt x="311" y="200"/>
                    <a:pt x="284" y="145"/>
                    <a:pt x="255" y="92"/>
                  </a:cubicBezTo>
                  <a:cubicBezTo>
                    <a:pt x="255" y="92"/>
                    <a:pt x="255" y="92"/>
                    <a:pt x="254" y="92"/>
                  </a:cubicBezTo>
                  <a:cubicBezTo>
                    <a:pt x="270" y="81"/>
                    <a:pt x="284" y="68"/>
                    <a:pt x="285" y="49"/>
                  </a:cubicBezTo>
                  <a:cubicBezTo>
                    <a:pt x="288" y="13"/>
                    <a:pt x="242" y="0"/>
                    <a:pt x="216" y="2"/>
                  </a:cubicBezTo>
                  <a:cubicBezTo>
                    <a:pt x="166" y="5"/>
                    <a:pt x="113" y="28"/>
                    <a:pt x="68" y="47"/>
                  </a:cubicBezTo>
                  <a:cubicBezTo>
                    <a:pt x="66" y="47"/>
                    <a:pt x="66" y="48"/>
                    <a:pt x="65" y="49"/>
                  </a:cubicBezTo>
                  <a:cubicBezTo>
                    <a:pt x="33" y="53"/>
                    <a:pt x="0" y="76"/>
                    <a:pt x="5" y="110"/>
                  </a:cubicBezTo>
                  <a:cubicBezTo>
                    <a:pt x="15" y="166"/>
                    <a:pt x="83" y="197"/>
                    <a:pt x="83" y="255"/>
                  </a:cubicBezTo>
                  <a:cubicBezTo>
                    <a:pt x="82" y="262"/>
                    <a:pt x="93" y="262"/>
                    <a:pt x="94" y="255"/>
                  </a:cubicBezTo>
                  <a:cubicBezTo>
                    <a:pt x="94" y="206"/>
                    <a:pt x="48" y="170"/>
                    <a:pt x="25" y="132"/>
                  </a:cubicBezTo>
                  <a:cubicBezTo>
                    <a:pt x="4" y="96"/>
                    <a:pt x="30" y="63"/>
                    <a:pt x="68" y="61"/>
                  </a:cubicBezTo>
                  <a:cubicBezTo>
                    <a:pt x="84" y="60"/>
                    <a:pt x="102" y="64"/>
                    <a:pt x="115" y="75"/>
                  </a:cubicBezTo>
                  <a:cubicBezTo>
                    <a:pt x="124" y="83"/>
                    <a:pt x="126" y="94"/>
                    <a:pt x="124" y="105"/>
                  </a:cubicBezTo>
                  <a:cubicBezTo>
                    <a:pt x="120" y="120"/>
                    <a:pt x="112" y="127"/>
                    <a:pt x="99" y="127"/>
                  </a:cubicBezTo>
                  <a:cubicBezTo>
                    <a:pt x="85" y="127"/>
                    <a:pt x="83" y="119"/>
                    <a:pt x="93" y="106"/>
                  </a:cubicBezTo>
                  <a:cubicBezTo>
                    <a:pt x="98" y="102"/>
                    <a:pt x="94" y="95"/>
                    <a:pt x="88" y="98"/>
                  </a:cubicBezTo>
                  <a:cubicBezTo>
                    <a:pt x="79" y="102"/>
                    <a:pt x="74" y="107"/>
                    <a:pt x="73" y="112"/>
                  </a:cubicBezTo>
                  <a:cubicBezTo>
                    <a:pt x="72" y="111"/>
                    <a:pt x="69" y="112"/>
                    <a:pt x="69" y="114"/>
                  </a:cubicBezTo>
                  <a:cubicBezTo>
                    <a:pt x="66" y="150"/>
                    <a:pt x="79" y="191"/>
                    <a:pt x="90" y="226"/>
                  </a:cubicBezTo>
                  <a:cubicBezTo>
                    <a:pt x="101" y="266"/>
                    <a:pt x="116" y="311"/>
                    <a:pt x="143" y="344"/>
                  </a:cubicBezTo>
                  <a:cubicBezTo>
                    <a:pt x="168" y="374"/>
                    <a:pt x="212" y="350"/>
                    <a:pt x="240" y="337"/>
                  </a:cubicBezTo>
                  <a:cubicBezTo>
                    <a:pt x="281" y="317"/>
                    <a:pt x="315" y="310"/>
                    <a:pt x="334" y="267"/>
                  </a:cubicBezTo>
                  <a:cubicBezTo>
                    <a:pt x="338" y="264"/>
                    <a:pt x="342" y="260"/>
                    <a:pt x="345" y="257"/>
                  </a:cubicBezTo>
                  <a:cubicBezTo>
                    <a:pt x="347" y="255"/>
                    <a:pt x="348" y="252"/>
                    <a:pt x="346" y="249"/>
                  </a:cubicBezTo>
                  <a:close/>
                  <a:moveTo>
                    <a:pt x="134" y="82"/>
                  </a:moveTo>
                  <a:cubicBezTo>
                    <a:pt x="128" y="63"/>
                    <a:pt x="106" y="54"/>
                    <a:pt x="88" y="50"/>
                  </a:cubicBezTo>
                  <a:cubicBezTo>
                    <a:pt x="87" y="50"/>
                    <a:pt x="85" y="50"/>
                    <a:pt x="83" y="49"/>
                  </a:cubicBezTo>
                  <a:cubicBezTo>
                    <a:pt x="113" y="39"/>
                    <a:pt x="143" y="29"/>
                    <a:pt x="174" y="21"/>
                  </a:cubicBezTo>
                  <a:cubicBezTo>
                    <a:pt x="193" y="16"/>
                    <a:pt x="214" y="13"/>
                    <a:pt x="234" y="13"/>
                  </a:cubicBezTo>
                  <a:cubicBezTo>
                    <a:pt x="253" y="13"/>
                    <a:pt x="278" y="34"/>
                    <a:pt x="273" y="55"/>
                  </a:cubicBezTo>
                  <a:cubicBezTo>
                    <a:pt x="267" y="83"/>
                    <a:pt x="216" y="100"/>
                    <a:pt x="192" y="108"/>
                  </a:cubicBezTo>
                  <a:cubicBezTo>
                    <a:pt x="170" y="117"/>
                    <a:pt x="146" y="124"/>
                    <a:pt x="123" y="130"/>
                  </a:cubicBezTo>
                  <a:cubicBezTo>
                    <a:pt x="136" y="119"/>
                    <a:pt x="139" y="97"/>
                    <a:pt x="134" y="82"/>
                  </a:cubicBezTo>
                  <a:close/>
                  <a:moveTo>
                    <a:pt x="121" y="284"/>
                  </a:moveTo>
                  <a:cubicBezTo>
                    <a:pt x="117" y="276"/>
                    <a:pt x="114" y="268"/>
                    <a:pt x="110" y="259"/>
                  </a:cubicBezTo>
                  <a:cubicBezTo>
                    <a:pt x="111" y="258"/>
                    <a:pt x="112" y="258"/>
                    <a:pt x="112" y="256"/>
                  </a:cubicBezTo>
                  <a:cubicBezTo>
                    <a:pt x="113" y="250"/>
                    <a:pt x="114" y="244"/>
                    <a:pt x="115" y="237"/>
                  </a:cubicBezTo>
                  <a:cubicBezTo>
                    <a:pt x="117" y="253"/>
                    <a:pt x="118" y="269"/>
                    <a:pt x="121" y="284"/>
                  </a:cubicBezTo>
                  <a:close/>
                  <a:moveTo>
                    <a:pt x="137" y="315"/>
                  </a:moveTo>
                  <a:cubicBezTo>
                    <a:pt x="133" y="308"/>
                    <a:pt x="129" y="301"/>
                    <a:pt x="125" y="294"/>
                  </a:cubicBezTo>
                  <a:cubicBezTo>
                    <a:pt x="128" y="294"/>
                    <a:pt x="132" y="292"/>
                    <a:pt x="132" y="289"/>
                  </a:cubicBezTo>
                  <a:cubicBezTo>
                    <a:pt x="133" y="283"/>
                    <a:pt x="134" y="277"/>
                    <a:pt x="135" y="271"/>
                  </a:cubicBezTo>
                  <a:cubicBezTo>
                    <a:pt x="139" y="287"/>
                    <a:pt x="142" y="303"/>
                    <a:pt x="146" y="319"/>
                  </a:cubicBezTo>
                  <a:cubicBezTo>
                    <a:pt x="147" y="323"/>
                    <a:pt x="153" y="324"/>
                    <a:pt x="155" y="322"/>
                  </a:cubicBezTo>
                  <a:cubicBezTo>
                    <a:pt x="157" y="326"/>
                    <a:pt x="159" y="330"/>
                    <a:pt x="161" y="334"/>
                  </a:cubicBezTo>
                  <a:cubicBezTo>
                    <a:pt x="163" y="339"/>
                    <a:pt x="171" y="339"/>
                    <a:pt x="171" y="333"/>
                  </a:cubicBezTo>
                  <a:cubicBezTo>
                    <a:pt x="171" y="337"/>
                    <a:pt x="172" y="341"/>
                    <a:pt x="174" y="345"/>
                  </a:cubicBezTo>
                  <a:cubicBezTo>
                    <a:pt x="175" y="346"/>
                    <a:pt x="176" y="347"/>
                    <a:pt x="177" y="347"/>
                  </a:cubicBezTo>
                  <a:cubicBezTo>
                    <a:pt x="176" y="347"/>
                    <a:pt x="175" y="347"/>
                    <a:pt x="174" y="347"/>
                  </a:cubicBezTo>
                  <a:cubicBezTo>
                    <a:pt x="156" y="349"/>
                    <a:pt x="145" y="328"/>
                    <a:pt x="137" y="315"/>
                  </a:cubicBezTo>
                  <a:close/>
                  <a:moveTo>
                    <a:pt x="291" y="301"/>
                  </a:moveTo>
                  <a:cubicBezTo>
                    <a:pt x="275" y="310"/>
                    <a:pt x="257" y="315"/>
                    <a:pt x="241" y="323"/>
                  </a:cubicBezTo>
                  <a:cubicBezTo>
                    <a:pt x="221" y="333"/>
                    <a:pt x="202" y="343"/>
                    <a:pt x="180" y="347"/>
                  </a:cubicBezTo>
                  <a:cubicBezTo>
                    <a:pt x="181" y="346"/>
                    <a:pt x="182" y="345"/>
                    <a:pt x="183" y="344"/>
                  </a:cubicBezTo>
                  <a:cubicBezTo>
                    <a:pt x="180" y="341"/>
                    <a:pt x="180" y="341"/>
                    <a:pt x="180" y="341"/>
                  </a:cubicBezTo>
                  <a:cubicBezTo>
                    <a:pt x="184" y="346"/>
                    <a:pt x="190" y="339"/>
                    <a:pt x="186" y="334"/>
                  </a:cubicBezTo>
                  <a:cubicBezTo>
                    <a:pt x="186" y="333"/>
                    <a:pt x="185" y="333"/>
                    <a:pt x="185" y="332"/>
                  </a:cubicBezTo>
                  <a:cubicBezTo>
                    <a:pt x="183" y="331"/>
                    <a:pt x="181" y="330"/>
                    <a:pt x="179" y="331"/>
                  </a:cubicBezTo>
                  <a:cubicBezTo>
                    <a:pt x="179" y="332"/>
                    <a:pt x="178" y="332"/>
                    <a:pt x="178" y="332"/>
                  </a:cubicBezTo>
                  <a:cubicBezTo>
                    <a:pt x="176" y="327"/>
                    <a:pt x="172" y="323"/>
                    <a:pt x="167" y="323"/>
                  </a:cubicBezTo>
                  <a:cubicBezTo>
                    <a:pt x="165" y="316"/>
                    <a:pt x="161" y="310"/>
                    <a:pt x="158" y="303"/>
                  </a:cubicBezTo>
                  <a:cubicBezTo>
                    <a:pt x="157" y="301"/>
                    <a:pt x="155" y="300"/>
                    <a:pt x="152" y="301"/>
                  </a:cubicBezTo>
                  <a:cubicBezTo>
                    <a:pt x="149" y="284"/>
                    <a:pt x="146" y="266"/>
                    <a:pt x="139" y="250"/>
                  </a:cubicBezTo>
                  <a:cubicBezTo>
                    <a:pt x="137" y="246"/>
                    <a:pt x="130" y="247"/>
                    <a:pt x="129" y="251"/>
                  </a:cubicBezTo>
                  <a:cubicBezTo>
                    <a:pt x="129" y="254"/>
                    <a:pt x="128" y="257"/>
                    <a:pt x="127" y="260"/>
                  </a:cubicBezTo>
                  <a:cubicBezTo>
                    <a:pt x="125" y="243"/>
                    <a:pt x="123" y="226"/>
                    <a:pt x="119" y="210"/>
                  </a:cubicBezTo>
                  <a:cubicBezTo>
                    <a:pt x="118" y="205"/>
                    <a:pt x="111" y="205"/>
                    <a:pt x="110" y="210"/>
                  </a:cubicBezTo>
                  <a:cubicBezTo>
                    <a:pt x="109" y="216"/>
                    <a:pt x="107" y="222"/>
                    <a:pt x="106" y="228"/>
                  </a:cubicBezTo>
                  <a:cubicBezTo>
                    <a:pt x="102" y="203"/>
                    <a:pt x="99" y="179"/>
                    <a:pt x="94" y="154"/>
                  </a:cubicBezTo>
                  <a:cubicBezTo>
                    <a:pt x="93" y="150"/>
                    <a:pt x="86" y="151"/>
                    <a:pt x="87" y="155"/>
                  </a:cubicBezTo>
                  <a:cubicBezTo>
                    <a:pt x="87" y="168"/>
                    <a:pt x="88" y="182"/>
                    <a:pt x="89" y="195"/>
                  </a:cubicBezTo>
                  <a:cubicBezTo>
                    <a:pt x="83" y="172"/>
                    <a:pt x="79" y="148"/>
                    <a:pt x="75" y="126"/>
                  </a:cubicBezTo>
                  <a:cubicBezTo>
                    <a:pt x="80" y="133"/>
                    <a:pt x="91" y="139"/>
                    <a:pt x="103" y="138"/>
                  </a:cubicBezTo>
                  <a:cubicBezTo>
                    <a:pt x="108" y="208"/>
                    <a:pt x="151" y="265"/>
                    <a:pt x="183" y="326"/>
                  </a:cubicBezTo>
                  <a:cubicBezTo>
                    <a:pt x="184" y="328"/>
                    <a:pt x="187" y="329"/>
                    <a:pt x="189" y="328"/>
                  </a:cubicBezTo>
                  <a:cubicBezTo>
                    <a:pt x="230" y="317"/>
                    <a:pt x="273" y="306"/>
                    <a:pt x="310" y="284"/>
                  </a:cubicBezTo>
                  <a:cubicBezTo>
                    <a:pt x="305" y="290"/>
                    <a:pt x="299" y="296"/>
                    <a:pt x="291" y="301"/>
                  </a:cubicBezTo>
                  <a:close/>
                  <a:moveTo>
                    <a:pt x="329" y="256"/>
                  </a:moveTo>
                  <a:cubicBezTo>
                    <a:pt x="327" y="256"/>
                    <a:pt x="325" y="256"/>
                    <a:pt x="323" y="259"/>
                  </a:cubicBezTo>
                  <a:cubicBezTo>
                    <a:pt x="323" y="260"/>
                    <a:pt x="322" y="261"/>
                    <a:pt x="322" y="263"/>
                  </a:cubicBezTo>
                  <a:cubicBezTo>
                    <a:pt x="319" y="265"/>
                    <a:pt x="315" y="266"/>
                    <a:pt x="313" y="268"/>
                  </a:cubicBezTo>
                  <a:cubicBezTo>
                    <a:pt x="294" y="281"/>
                    <a:pt x="272" y="291"/>
                    <a:pt x="251" y="300"/>
                  </a:cubicBezTo>
                  <a:cubicBezTo>
                    <a:pt x="235" y="306"/>
                    <a:pt x="218" y="311"/>
                    <a:pt x="201" y="315"/>
                  </a:cubicBezTo>
                  <a:cubicBezTo>
                    <a:pt x="184" y="319"/>
                    <a:pt x="171" y="279"/>
                    <a:pt x="163" y="266"/>
                  </a:cubicBezTo>
                  <a:cubicBezTo>
                    <a:pt x="140" y="225"/>
                    <a:pt x="117" y="184"/>
                    <a:pt x="109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1" y="139"/>
                    <a:pt x="112" y="138"/>
                  </a:cubicBezTo>
                  <a:cubicBezTo>
                    <a:pt x="149" y="134"/>
                    <a:pt x="185" y="124"/>
                    <a:pt x="218" y="110"/>
                  </a:cubicBezTo>
                  <a:cubicBezTo>
                    <a:pt x="227" y="106"/>
                    <a:pt x="238" y="102"/>
                    <a:pt x="247" y="96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69" y="137"/>
                    <a:pt x="288" y="179"/>
                    <a:pt x="312" y="219"/>
                  </a:cubicBezTo>
                  <a:cubicBezTo>
                    <a:pt x="317" y="228"/>
                    <a:pt x="324" y="237"/>
                    <a:pt x="330" y="247"/>
                  </a:cubicBezTo>
                  <a:cubicBezTo>
                    <a:pt x="332" y="250"/>
                    <a:pt x="331" y="253"/>
                    <a:pt x="329" y="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7">
              <a:extLst>
                <a:ext uri="{FF2B5EF4-FFF2-40B4-BE49-F238E27FC236}">
                  <a16:creationId xmlns:a16="http://schemas.microsoft.com/office/drawing/2014/main" id="{42C43FBF-BCA4-5FF4-AD92-49C2BDCA024D}"/>
                </a:ext>
              </a:extLst>
            </p:cNvPr>
            <p:cNvSpPr/>
            <p:nvPr/>
          </p:nvSpPr>
          <p:spPr bwMode="auto">
            <a:xfrm>
              <a:off x="7785101" y="3621087"/>
              <a:ext cx="249238" cy="85725"/>
            </a:xfrm>
            <a:custGeom>
              <a:avLst/>
              <a:gdLst>
                <a:gd name="T0" fmla="*/ 101 w 107"/>
                <a:gd name="T1" fmla="*/ 1 h 37"/>
                <a:gd name="T2" fmla="*/ 4 w 107"/>
                <a:gd name="T3" fmla="*/ 30 h 37"/>
                <a:gd name="T4" fmla="*/ 5 w 107"/>
                <a:gd name="T5" fmla="*/ 36 h 37"/>
                <a:gd name="T6" fmla="*/ 104 w 107"/>
                <a:gd name="T7" fmla="*/ 7 h 37"/>
                <a:gd name="T8" fmla="*/ 101 w 107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37">
                  <a:moveTo>
                    <a:pt x="101" y="1"/>
                  </a:moveTo>
                  <a:cubicBezTo>
                    <a:pt x="68" y="7"/>
                    <a:pt x="37" y="22"/>
                    <a:pt x="4" y="30"/>
                  </a:cubicBezTo>
                  <a:cubicBezTo>
                    <a:pt x="0" y="31"/>
                    <a:pt x="2" y="37"/>
                    <a:pt x="5" y="36"/>
                  </a:cubicBezTo>
                  <a:cubicBezTo>
                    <a:pt x="38" y="29"/>
                    <a:pt x="73" y="20"/>
                    <a:pt x="104" y="7"/>
                  </a:cubicBezTo>
                  <a:cubicBezTo>
                    <a:pt x="107" y="5"/>
                    <a:pt x="104" y="0"/>
                    <a:pt x="10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48">
              <a:extLst>
                <a:ext uri="{FF2B5EF4-FFF2-40B4-BE49-F238E27FC236}">
                  <a16:creationId xmlns:a16="http://schemas.microsoft.com/office/drawing/2014/main" id="{49532768-AF5D-AA57-E05E-411CB5AD0205}"/>
                </a:ext>
              </a:extLst>
            </p:cNvPr>
            <p:cNvSpPr/>
            <p:nvPr/>
          </p:nvSpPr>
          <p:spPr bwMode="auto">
            <a:xfrm>
              <a:off x="7797801" y="3681412"/>
              <a:ext cx="254000" cy="107950"/>
            </a:xfrm>
            <a:custGeom>
              <a:avLst/>
              <a:gdLst>
                <a:gd name="T0" fmla="*/ 103 w 109"/>
                <a:gd name="T1" fmla="*/ 0 h 46"/>
                <a:gd name="T2" fmla="*/ 5 w 109"/>
                <a:gd name="T3" fmla="*/ 37 h 46"/>
                <a:gd name="T4" fmla="*/ 7 w 109"/>
                <a:gd name="T5" fmla="*/ 45 h 46"/>
                <a:gd name="T6" fmla="*/ 104 w 109"/>
                <a:gd name="T7" fmla="*/ 9 h 46"/>
                <a:gd name="T8" fmla="*/ 103 w 10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46">
                  <a:moveTo>
                    <a:pt x="103" y="0"/>
                  </a:moveTo>
                  <a:cubicBezTo>
                    <a:pt x="69" y="5"/>
                    <a:pt x="37" y="25"/>
                    <a:pt x="5" y="37"/>
                  </a:cubicBezTo>
                  <a:cubicBezTo>
                    <a:pt x="0" y="39"/>
                    <a:pt x="2" y="46"/>
                    <a:pt x="7" y="45"/>
                  </a:cubicBezTo>
                  <a:cubicBezTo>
                    <a:pt x="40" y="33"/>
                    <a:pt x="72" y="20"/>
                    <a:pt x="104" y="9"/>
                  </a:cubicBezTo>
                  <a:cubicBezTo>
                    <a:pt x="109" y="7"/>
                    <a:pt x="108" y="0"/>
                    <a:pt x="10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49">
              <a:extLst>
                <a:ext uri="{FF2B5EF4-FFF2-40B4-BE49-F238E27FC236}">
                  <a16:creationId xmlns:a16="http://schemas.microsoft.com/office/drawing/2014/main" id="{AE366C42-B8C6-A2FC-E16D-4868CADB9FC0}"/>
                </a:ext>
              </a:extLst>
            </p:cNvPr>
            <p:cNvSpPr/>
            <p:nvPr/>
          </p:nvSpPr>
          <p:spPr bwMode="auto">
            <a:xfrm>
              <a:off x="7864476" y="3746500"/>
              <a:ext cx="241300" cy="119063"/>
            </a:xfrm>
            <a:custGeom>
              <a:avLst/>
              <a:gdLst>
                <a:gd name="T0" fmla="*/ 95 w 104"/>
                <a:gd name="T1" fmla="*/ 2 h 51"/>
                <a:gd name="T2" fmla="*/ 40 w 104"/>
                <a:gd name="T3" fmla="*/ 25 h 51"/>
                <a:gd name="T4" fmla="*/ 2 w 104"/>
                <a:gd name="T5" fmla="*/ 46 h 51"/>
                <a:gd name="T6" fmla="*/ 7 w 104"/>
                <a:gd name="T7" fmla="*/ 49 h 51"/>
                <a:gd name="T8" fmla="*/ 48 w 104"/>
                <a:gd name="T9" fmla="*/ 32 h 51"/>
                <a:gd name="T10" fmla="*/ 99 w 104"/>
                <a:gd name="T11" fmla="*/ 9 h 51"/>
                <a:gd name="T12" fmla="*/ 95 w 104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51">
                  <a:moveTo>
                    <a:pt x="95" y="2"/>
                  </a:moveTo>
                  <a:cubicBezTo>
                    <a:pt x="77" y="10"/>
                    <a:pt x="58" y="17"/>
                    <a:pt x="40" y="25"/>
                  </a:cubicBezTo>
                  <a:cubicBezTo>
                    <a:pt x="28" y="30"/>
                    <a:pt x="10" y="34"/>
                    <a:pt x="2" y="46"/>
                  </a:cubicBezTo>
                  <a:cubicBezTo>
                    <a:pt x="0" y="48"/>
                    <a:pt x="4" y="51"/>
                    <a:pt x="7" y="49"/>
                  </a:cubicBezTo>
                  <a:cubicBezTo>
                    <a:pt x="17" y="41"/>
                    <a:pt x="36" y="37"/>
                    <a:pt x="48" y="32"/>
                  </a:cubicBezTo>
                  <a:cubicBezTo>
                    <a:pt x="65" y="25"/>
                    <a:pt x="83" y="19"/>
                    <a:pt x="99" y="9"/>
                  </a:cubicBezTo>
                  <a:cubicBezTo>
                    <a:pt x="104" y="6"/>
                    <a:pt x="100" y="0"/>
                    <a:pt x="9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50">
              <a:extLst>
                <a:ext uri="{FF2B5EF4-FFF2-40B4-BE49-F238E27FC236}">
                  <a16:creationId xmlns:a16="http://schemas.microsoft.com/office/drawing/2014/main" id="{805E8011-350E-4888-3BD8-FD3BE127BA06}"/>
                </a:ext>
              </a:extLst>
            </p:cNvPr>
            <p:cNvSpPr/>
            <p:nvPr/>
          </p:nvSpPr>
          <p:spPr bwMode="auto">
            <a:xfrm>
              <a:off x="7877176" y="3835400"/>
              <a:ext cx="247650" cy="117475"/>
            </a:xfrm>
            <a:custGeom>
              <a:avLst/>
              <a:gdLst>
                <a:gd name="T0" fmla="*/ 96 w 106"/>
                <a:gd name="T1" fmla="*/ 3 h 50"/>
                <a:gd name="T2" fmla="*/ 5 w 106"/>
                <a:gd name="T3" fmla="*/ 42 h 50"/>
                <a:gd name="T4" fmla="*/ 7 w 106"/>
                <a:gd name="T5" fmla="*/ 49 h 50"/>
                <a:gd name="T6" fmla="*/ 101 w 106"/>
                <a:gd name="T7" fmla="*/ 11 h 50"/>
                <a:gd name="T8" fmla="*/ 96 w 106"/>
                <a:gd name="T9" fmla="*/ 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50">
                  <a:moveTo>
                    <a:pt x="96" y="3"/>
                  </a:moveTo>
                  <a:cubicBezTo>
                    <a:pt x="65" y="16"/>
                    <a:pt x="37" y="32"/>
                    <a:pt x="5" y="42"/>
                  </a:cubicBezTo>
                  <a:cubicBezTo>
                    <a:pt x="0" y="43"/>
                    <a:pt x="2" y="50"/>
                    <a:pt x="7" y="49"/>
                  </a:cubicBezTo>
                  <a:cubicBezTo>
                    <a:pt x="39" y="42"/>
                    <a:pt x="72" y="27"/>
                    <a:pt x="101" y="11"/>
                  </a:cubicBezTo>
                  <a:cubicBezTo>
                    <a:pt x="106" y="8"/>
                    <a:pt x="101" y="0"/>
                    <a:pt x="9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51">
              <a:extLst>
                <a:ext uri="{FF2B5EF4-FFF2-40B4-BE49-F238E27FC236}">
                  <a16:creationId xmlns:a16="http://schemas.microsoft.com/office/drawing/2014/main" id="{5970F346-742C-6F82-DB6C-EAFCC1D7AB25}"/>
                </a:ext>
              </a:extLst>
            </p:cNvPr>
            <p:cNvSpPr/>
            <p:nvPr/>
          </p:nvSpPr>
          <p:spPr bwMode="auto">
            <a:xfrm>
              <a:off x="7929563" y="3913187"/>
              <a:ext cx="230188" cy="120650"/>
            </a:xfrm>
            <a:custGeom>
              <a:avLst/>
              <a:gdLst>
                <a:gd name="T0" fmla="*/ 92 w 99"/>
                <a:gd name="T1" fmla="*/ 1 h 52"/>
                <a:gd name="T2" fmla="*/ 52 w 99"/>
                <a:gd name="T3" fmla="*/ 19 h 52"/>
                <a:gd name="T4" fmla="*/ 4 w 99"/>
                <a:gd name="T5" fmla="*/ 43 h 52"/>
                <a:gd name="T6" fmla="*/ 8 w 99"/>
                <a:gd name="T7" fmla="*/ 50 h 52"/>
                <a:gd name="T8" fmla="*/ 55 w 99"/>
                <a:gd name="T9" fmla="*/ 27 h 52"/>
                <a:gd name="T10" fmla="*/ 95 w 99"/>
                <a:gd name="T11" fmla="*/ 9 h 52"/>
                <a:gd name="T12" fmla="*/ 92 w 99"/>
                <a:gd name="T1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52">
                  <a:moveTo>
                    <a:pt x="92" y="1"/>
                  </a:moveTo>
                  <a:cubicBezTo>
                    <a:pt x="78" y="5"/>
                    <a:pt x="65" y="13"/>
                    <a:pt x="52" y="19"/>
                  </a:cubicBezTo>
                  <a:cubicBezTo>
                    <a:pt x="36" y="26"/>
                    <a:pt x="19" y="34"/>
                    <a:pt x="4" y="43"/>
                  </a:cubicBezTo>
                  <a:cubicBezTo>
                    <a:pt x="0" y="46"/>
                    <a:pt x="4" y="52"/>
                    <a:pt x="8" y="50"/>
                  </a:cubicBezTo>
                  <a:cubicBezTo>
                    <a:pt x="23" y="41"/>
                    <a:pt x="39" y="33"/>
                    <a:pt x="55" y="27"/>
                  </a:cubicBezTo>
                  <a:cubicBezTo>
                    <a:pt x="69" y="22"/>
                    <a:pt x="84" y="17"/>
                    <a:pt x="95" y="9"/>
                  </a:cubicBezTo>
                  <a:cubicBezTo>
                    <a:pt x="99" y="6"/>
                    <a:pt x="97" y="0"/>
                    <a:pt x="9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2376B965-59FE-20E6-43DC-3378EB68DF8C}"/>
              </a:ext>
            </a:extLst>
          </p:cNvPr>
          <p:cNvSpPr/>
          <p:nvPr userDrawn="1"/>
        </p:nvSpPr>
        <p:spPr>
          <a:xfrm>
            <a:off x="-101599" y="6183087"/>
            <a:ext cx="12497710" cy="483953"/>
          </a:xfrm>
          <a:custGeom>
            <a:avLst/>
            <a:gdLst>
              <a:gd name="connsiteX0" fmla="*/ 0 w 12438743"/>
              <a:gd name="connsiteY0" fmla="*/ 0 h 566638"/>
              <a:gd name="connsiteX1" fmla="*/ 2960914 w 12438743"/>
              <a:gd name="connsiteY1" fmla="*/ 435428 h 566638"/>
              <a:gd name="connsiteX2" fmla="*/ 6516914 w 12438743"/>
              <a:gd name="connsiteY2" fmla="*/ 145143 h 566638"/>
              <a:gd name="connsiteX3" fmla="*/ 11045371 w 12438743"/>
              <a:gd name="connsiteY3" fmla="*/ 493485 h 566638"/>
              <a:gd name="connsiteX4" fmla="*/ 10943771 w 12438743"/>
              <a:gd name="connsiteY4" fmla="*/ 159657 h 566638"/>
              <a:gd name="connsiteX5" fmla="*/ 11088914 w 12438743"/>
              <a:gd name="connsiteY5" fmla="*/ 566057 h 566638"/>
              <a:gd name="connsiteX6" fmla="*/ 11959771 w 12438743"/>
              <a:gd name="connsiteY6" fmla="*/ 246743 h 566638"/>
              <a:gd name="connsiteX7" fmla="*/ 12438743 w 12438743"/>
              <a:gd name="connsiteY7" fmla="*/ 130628 h 566638"/>
              <a:gd name="connsiteX0" fmla="*/ 0 w 12438743"/>
              <a:gd name="connsiteY0" fmla="*/ 0 h 566110"/>
              <a:gd name="connsiteX1" fmla="*/ 2960914 w 12438743"/>
              <a:gd name="connsiteY1" fmla="*/ 435428 h 566110"/>
              <a:gd name="connsiteX2" fmla="*/ 6516914 w 12438743"/>
              <a:gd name="connsiteY2" fmla="*/ 145143 h 566110"/>
              <a:gd name="connsiteX3" fmla="*/ 11045371 w 12438743"/>
              <a:gd name="connsiteY3" fmla="*/ 493485 h 566110"/>
              <a:gd name="connsiteX4" fmla="*/ 11039021 w 12438743"/>
              <a:gd name="connsiteY4" fmla="*/ 273957 h 566110"/>
              <a:gd name="connsiteX5" fmla="*/ 11088914 w 12438743"/>
              <a:gd name="connsiteY5" fmla="*/ 566057 h 566110"/>
              <a:gd name="connsiteX6" fmla="*/ 11959771 w 12438743"/>
              <a:gd name="connsiteY6" fmla="*/ 246743 h 566110"/>
              <a:gd name="connsiteX7" fmla="*/ 12438743 w 12438743"/>
              <a:gd name="connsiteY7" fmla="*/ 130628 h 566110"/>
              <a:gd name="connsiteX0" fmla="*/ 0 w 12438743"/>
              <a:gd name="connsiteY0" fmla="*/ 0 h 566111"/>
              <a:gd name="connsiteX1" fmla="*/ 2960914 w 12438743"/>
              <a:gd name="connsiteY1" fmla="*/ 435428 h 566111"/>
              <a:gd name="connsiteX2" fmla="*/ 6516914 w 12438743"/>
              <a:gd name="connsiteY2" fmla="*/ 145143 h 566111"/>
              <a:gd name="connsiteX3" fmla="*/ 11105192 w 12438743"/>
              <a:gd name="connsiteY3" fmla="*/ 467848 h 566111"/>
              <a:gd name="connsiteX4" fmla="*/ 11039021 w 12438743"/>
              <a:gd name="connsiteY4" fmla="*/ 273957 h 566111"/>
              <a:gd name="connsiteX5" fmla="*/ 11088914 w 12438743"/>
              <a:gd name="connsiteY5" fmla="*/ 566057 h 566111"/>
              <a:gd name="connsiteX6" fmla="*/ 11959771 w 12438743"/>
              <a:gd name="connsiteY6" fmla="*/ 246743 h 566111"/>
              <a:gd name="connsiteX7" fmla="*/ 12438743 w 12438743"/>
              <a:gd name="connsiteY7" fmla="*/ 130628 h 566111"/>
              <a:gd name="connsiteX0" fmla="*/ 0 w 12438743"/>
              <a:gd name="connsiteY0" fmla="*/ 0 h 566111"/>
              <a:gd name="connsiteX1" fmla="*/ 2960914 w 12438743"/>
              <a:gd name="connsiteY1" fmla="*/ 435428 h 566111"/>
              <a:gd name="connsiteX2" fmla="*/ 6516914 w 12438743"/>
              <a:gd name="connsiteY2" fmla="*/ 145143 h 566111"/>
              <a:gd name="connsiteX3" fmla="*/ 11105192 w 12438743"/>
              <a:gd name="connsiteY3" fmla="*/ 467848 h 566111"/>
              <a:gd name="connsiteX4" fmla="*/ 11039021 w 12438743"/>
              <a:gd name="connsiteY4" fmla="*/ 273957 h 566111"/>
              <a:gd name="connsiteX5" fmla="*/ 11088914 w 12438743"/>
              <a:gd name="connsiteY5" fmla="*/ 566057 h 566111"/>
              <a:gd name="connsiteX6" fmla="*/ 11959771 w 12438743"/>
              <a:gd name="connsiteY6" fmla="*/ 246743 h 566111"/>
              <a:gd name="connsiteX7" fmla="*/ 12438743 w 12438743"/>
              <a:gd name="connsiteY7" fmla="*/ 130628 h 566111"/>
              <a:gd name="connsiteX0" fmla="*/ 0 w 12438743"/>
              <a:gd name="connsiteY0" fmla="*/ 0 h 566207"/>
              <a:gd name="connsiteX1" fmla="*/ 2960914 w 12438743"/>
              <a:gd name="connsiteY1" fmla="*/ 435428 h 566207"/>
              <a:gd name="connsiteX2" fmla="*/ 6516914 w 12438743"/>
              <a:gd name="connsiteY2" fmla="*/ 145143 h 566207"/>
              <a:gd name="connsiteX3" fmla="*/ 11105192 w 12438743"/>
              <a:gd name="connsiteY3" fmla="*/ 467848 h 566207"/>
              <a:gd name="connsiteX4" fmla="*/ 10996292 w 12438743"/>
              <a:gd name="connsiteY4" fmla="*/ 291049 h 566207"/>
              <a:gd name="connsiteX5" fmla="*/ 11088914 w 12438743"/>
              <a:gd name="connsiteY5" fmla="*/ 566057 h 566207"/>
              <a:gd name="connsiteX6" fmla="*/ 11959771 w 12438743"/>
              <a:gd name="connsiteY6" fmla="*/ 246743 h 566207"/>
              <a:gd name="connsiteX7" fmla="*/ 12438743 w 12438743"/>
              <a:gd name="connsiteY7" fmla="*/ 130628 h 566207"/>
              <a:gd name="connsiteX0" fmla="*/ 0 w 12438743"/>
              <a:gd name="connsiteY0" fmla="*/ 0 h 566229"/>
              <a:gd name="connsiteX1" fmla="*/ 2960914 w 12438743"/>
              <a:gd name="connsiteY1" fmla="*/ 435428 h 566229"/>
              <a:gd name="connsiteX2" fmla="*/ 6516914 w 12438743"/>
              <a:gd name="connsiteY2" fmla="*/ 145143 h 566229"/>
              <a:gd name="connsiteX3" fmla="*/ 11105192 w 12438743"/>
              <a:gd name="connsiteY3" fmla="*/ 467848 h 566229"/>
              <a:gd name="connsiteX4" fmla="*/ 10996292 w 12438743"/>
              <a:gd name="connsiteY4" fmla="*/ 291049 h 566229"/>
              <a:gd name="connsiteX5" fmla="*/ 11088914 w 12438743"/>
              <a:gd name="connsiteY5" fmla="*/ 566057 h 566229"/>
              <a:gd name="connsiteX6" fmla="*/ 11959771 w 12438743"/>
              <a:gd name="connsiteY6" fmla="*/ 246743 h 566229"/>
              <a:gd name="connsiteX7" fmla="*/ 12438743 w 12438743"/>
              <a:gd name="connsiteY7" fmla="*/ 130628 h 566229"/>
              <a:gd name="connsiteX0" fmla="*/ 0 w 12438743"/>
              <a:gd name="connsiteY0" fmla="*/ 0 h 566244"/>
              <a:gd name="connsiteX1" fmla="*/ 2960914 w 12438743"/>
              <a:gd name="connsiteY1" fmla="*/ 435428 h 566244"/>
              <a:gd name="connsiteX2" fmla="*/ 6516914 w 12438743"/>
              <a:gd name="connsiteY2" fmla="*/ 145143 h 566244"/>
              <a:gd name="connsiteX3" fmla="*/ 11105192 w 12438743"/>
              <a:gd name="connsiteY3" fmla="*/ 467848 h 566244"/>
              <a:gd name="connsiteX4" fmla="*/ 10996292 w 12438743"/>
              <a:gd name="connsiteY4" fmla="*/ 291049 h 566244"/>
              <a:gd name="connsiteX5" fmla="*/ 11088914 w 12438743"/>
              <a:gd name="connsiteY5" fmla="*/ 566057 h 566244"/>
              <a:gd name="connsiteX6" fmla="*/ 11959771 w 12438743"/>
              <a:gd name="connsiteY6" fmla="*/ 246743 h 566244"/>
              <a:gd name="connsiteX7" fmla="*/ 12438743 w 12438743"/>
              <a:gd name="connsiteY7" fmla="*/ 130628 h 566244"/>
              <a:gd name="connsiteX0" fmla="*/ 0 w 12438743"/>
              <a:gd name="connsiteY0" fmla="*/ 0 h 604292"/>
              <a:gd name="connsiteX1" fmla="*/ 2960914 w 12438743"/>
              <a:gd name="connsiteY1" fmla="*/ 435428 h 604292"/>
              <a:gd name="connsiteX2" fmla="*/ 6516914 w 12438743"/>
              <a:gd name="connsiteY2" fmla="*/ 145143 h 604292"/>
              <a:gd name="connsiteX3" fmla="*/ 11105192 w 12438743"/>
              <a:gd name="connsiteY3" fmla="*/ 467848 h 604292"/>
              <a:gd name="connsiteX4" fmla="*/ 10996292 w 12438743"/>
              <a:gd name="connsiteY4" fmla="*/ 291049 h 604292"/>
              <a:gd name="connsiteX5" fmla="*/ 11298464 w 12438743"/>
              <a:gd name="connsiteY5" fmla="*/ 604157 h 604292"/>
              <a:gd name="connsiteX6" fmla="*/ 11959771 w 12438743"/>
              <a:gd name="connsiteY6" fmla="*/ 246743 h 604292"/>
              <a:gd name="connsiteX7" fmla="*/ 12438743 w 12438743"/>
              <a:gd name="connsiteY7" fmla="*/ 130628 h 604292"/>
              <a:gd name="connsiteX0" fmla="*/ 0 w 12438743"/>
              <a:gd name="connsiteY0" fmla="*/ 0 h 604198"/>
              <a:gd name="connsiteX1" fmla="*/ 2960914 w 12438743"/>
              <a:gd name="connsiteY1" fmla="*/ 435428 h 604198"/>
              <a:gd name="connsiteX2" fmla="*/ 6516914 w 12438743"/>
              <a:gd name="connsiteY2" fmla="*/ 145143 h 604198"/>
              <a:gd name="connsiteX3" fmla="*/ 11105192 w 12438743"/>
              <a:gd name="connsiteY3" fmla="*/ 467848 h 604198"/>
              <a:gd name="connsiteX4" fmla="*/ 11082017 w 12438743"/>
              <a:gd name="connsiteY4" fmla="*/ 271999 h 604198"/>
              <a:gd name="connsiteX5" fmla="*/ 11298464 w 12438743"/>
              <a:gd name="connsiteY5" fmla="*/ 604157 h 604198"/>
              <a:gd name="connsiteX6" fmla="*/ 11959771 w 12438743"/>
              <a:gd name="connsiteY6" fmla="*/ 246743 h 604198"/>
              <a:gd name="connsiteX7" fmla="*/ 12438743 w 12438743"/>
              <a:gd name="connsiteY7" fmla="*/ 130628 h 604198"/>
              <a:gd name="connsiteX0" fmla="*/ 0 w 12438743"/>
              <a:gd name="connsiteY0" fmla="*/ 0 h 604216"/>
              <a:gd name="connsiteX1" fmla="*/ 2960914 w 12438743"/>
              <a:gd name="connsiteY1" fmla="*/ 435428 h 604216"/>
              <a:gd name="connsiteX2" fmla="*/ 6516914 w 12438743"/>
              <a:gd name="connsiteY2" fmla="*/ 145143 h 604216"/>
              <a:gd name="connsiteX3" fmla="*/ 11105192 w 12438743"/>
              <a:gd name="connsiteY3" fmla="*/ 467848 h 604216"/>
              <a:gd name="connsiteX4" fmla="*/ 11082017 w 12438743"/>
              <a:gd name="connsiteY4" fmla="*/ 271999 h 604216"/>
              <a:gd name="connsiteX5" fmla="*/ 11298464 w 12438743"/>
              <a:gd name="connsiteY5" fmla="*/ 604157 h 604216"/>
              <a:gd name="connsiteX6" fmla="*/ 11959771 w 12438743"/>
              <a:gd name="connsiteY6" fmla="*/ 246743 h 604216"/>
              <a:gd name="connsiteX7" fmla="*/ 12438743 w 12438743"/>
              <a:gd name="connsiteY7" fmla="*/ 130628 h 604216"/>
              <a:gd name="connsiteX0" fmla="*/ 0 w 12438743"/>
              <a:gd name="connsiteY0" fmla="*/ 0 h 585151"/>
              <a:gd name="connsiteX1" fmla="*/ 2960914 w 12438743"/>
              <a:gd name="connsiteY1" fmla="*/ 435428 h 585151"/>
              <a:gd name="connsiteX2" fmla="*/ 6516914 w 12438743"/>
              <a:gd name="connsiteY2" fmla="*/ 145143 h 585151"/>
              <a:gd name="connsiteX3" fmla="*/ 11105192 w 12438743"/>
              <a:gd name="connsiteY3" fmla="*/ 467848 h 585151"/>
              <a:gd name="connsiteX4" fmla="*/ 11082017 w 12438743"/>
              <a:gd name="connsiteY4" fmla="*/ 271999 h 585151"/>
              <a:gd name="connsiteX5" fmla="*/ 11431814 w 12438743"/>
              <a:gd name="connsiteY5" fmla="*/ 585107 h 585151"/>
              <a:gd name="connsiteX6" fmla="*/ 11959771 w 12438743"/>
              <a:gd name="connsiteY6" fmla="*/ 246743 h 585151"/>
              <a:gd name="connsiteX7" fmla="*/ 12438743 w 12438743"/>
              <a:gd name="connsiteY7" fmla="*/ 130628 h 585151"/>
              <a:gd name="connsiteX0" fmla="*/ 0 w 12438743"/>
              <a:gd name="connsiteY0" fmla="*/ 0 h 585285"/>
              <a:gd name="connsiteX1" fmla="*/ 2960914 w 12438743"/>
              <a:gd name="connsiteY1" fmla="*/ 435428 h 585285"/>
              <a:gd name="connsiteX2" fmla="*/ 6516914 w 12438743"/>
              <a:gd name="connsiteY2" fmla="*/ 145143 h 585285"/>
              <a:gd name="connsiteX3" fmla="*/ 11105192 w 12438743"/>
              <a:gd name="connsiteY3" fmla="*/ 467848 h 585285"/>
              <a:gd name="connsiteX4" fmla="*/ 11082017 w 12438743"/>
              <a:gd name="connsiteY4" fmla="*/ 271999 h 585285"/>
              <a:gd name="connsiteX5" fmla="*/ 11431814 w 12438743"/>
              <a:gd name="connsiteY5" fmla="*/ 585107 h 585285"/>
              <a:gd name="connsiteX6" fmla="*/ 11959771 w 12438743"/>
              <a:gd name="connsiteY6" fmla="*/ 246743 h 585285"/>
              <a:gd name="connsiteX7" fmla="*/ 12438743 w 12438743"/>
              <a:gd name="connsiteY7" fmla="*/ 130628 h 585285"/>
              <a:gd name="connsiteX0" fmla="*/ 0 w 12438743"/>
              <a:gd name="connsiteY0" fmla="*/ 0 h 585285"/>
              <a:gd name="connsiteX1" fmla="*/ 2960914 w 12438743"/>
              <a:gd name="connsiteY1" fmla="*/ 435428 h 585285"/>
              <a:gd name="connsiteX2" fmla="*/ 6516914 w 12438743"/>
              <a:gd name="connsiteY2" fmla="*/ 145143 h 585285"/>
              <a:gd name="connsiteX3" fmla="*/ 11105192 w 12438743"/>
              <a:gd name="connsiteY3" fmla="*/ 467848 h 585285"/>
              <a:gd name="connsiteX4" fmla="*/ 11082017 w 12438743"/>
              <a:gd name="connsiteY4" fmla="*/ 271999 h 585285"/>
              <a:gd name="connsiteX5" fmla="*/ 11431814 w 12438743"/>
              <a:gd name="connsiteY5" fmla="*/ 585107 h 585285"/>
              <a:gd name="connsiteX6" fmla="*/ 11959771 w 12438743"/>
              <a:gd name="connsiteY6" fmla="*/ 246743 h 585285"/>
              <a:gd name="connsiteX7" fmla="*/ 12438743 w 12438743"/>
              <a:gd name="connsiteY7" fmla="*/ 130628 h 585285"/>
              <a:gd name="connsiteX0" fmla="*/ 0 w 12438743"/>
              <a:gd name="connsiteY0" fmla="*/ 0 h 499439"/>
              <a:gd name="connsiteX1" fmla="*/ 2960914 w 12438743"/>
              <a:gd name="connsiteY1" fmla="*/ 435428 h 499439"/>
              <a:gd name="connsiteX2" fmla="*/ 6516914 w 12438743"/>
              <a:gd name="connsiteY2" fmla="*/ 145143 h 499439"/>
              <a:gd name="connsiteX3" fmla="*/ 11105192 w 12438743"/>
              <a:gd name="connsiteY3" fmla="*/ 467848 h 499439"/>
              <a:gd name="connsiteX4" fmla="*/ 11082017 w 12438743"/>
              <a:gd name="connsiteY4" fmla="*/ 271999 h 499439"/>
              <a:gd name="connsiteX5" fmla="*/ 11450864 w 12438743"/>
              <a:gd name="connsiteY5" fmla="*/ 499382 h 499439"/>
              <a:gd name="connsiteX6" fmla="*/ 11959771 w 12438743"/>
              <a:gd name="connsiteY6" fmla="*/ 246743 h 499439"/>
              <a:gd name="connsiteX7" fmla="*/ 12438743 w 12438743"/>
              <a:gd name="connsiteY7" fmla="*/ 130628 h 499439"/>
              <a:gd name="connsiteX0" fmla="*/ 0 w 12438743"/>
              <a:gd name="connsiteY0" fmla="*/ 0 h 540692"/>
              <a:gd name="connsiteX1" fmla="*/ 2960914 w 12438743"/>
              <a:gd name="connsiteY1" fmla="*/ 435428 h 540692"/>
              <a:gd name="connsiteX2" fmla="*/ 6516914 w 12438743"/>
              <a:gd name="connsiteY2" fmla="*/ 145143 h 540692"/>
              <a:gd name="connsiteX3" fmla="*/ 11105192 w 12438743"/>
              <a:gd name="connsiteY3" fmla="*/ 467848 h 540692"/>
              <a:gd name="connsiteX4" fmla="*/ 11082017 w 12438743"/>
              <a:gd name="connsiteY4" fmla="*/ 271999 h 540692"/>
              <a:gd name="connsiteX5" fmla="*/ 11450864 w 12438743"/>
              <a:gd name="connsiteY5" fmla="*/ 499382 h 540692"/>
              <a:gd name="connsiteX6" fmla="*/ 11959771 w 12438743"/>
              <a:gd name="connsiteY6" fmla="*/ 246743 h 540692"/>
              <a:gd name="connsiteX7" fmla="*/ 12438743 w 12438743"/>
              <a:gd name="connsiteY7" fmla="*/ 130628 h 540692"/>
              <a:gd name="connsiteX0" fmla="*/ 0 w 12438743"/>
              <a:gd name="connsiteY0" fmla="*/ 0 h 551462"/>
              <a:gd name="connsiteX1" fmla="*/ 2960914 w 12438743"/>
              <a:gd name="connsiteY1" fmla="*/ 435428 h 551462"/>
              <a:gd name="connsiteX2" fmla="*/ 6516914 w 12438743"/>
              <a:gd name="connsiteY2" fmla="*/ 145143 h 551462"/>
              <a:gd name="connsiteX3" fmla="*/ 11105192 w 12438743"/>
              <a:gd name="connsiteY3" fmla="*/ 467848 h 551462"/>
              <a:gd name="connsiteX4" fmla="*/ 11082017 w 12438743"/>
              <a:gd name="connsiteY4" fmla="*/ 271999 h 551462"/>
              <a:gd name="connsiteX5" fmla="*/ 11450864 w 12438743"/>
              <a:gd name="connsiteY5" fmla="*/ 499382 h 551462"/>
              <a:gd name="connsiteX6" fmla="*/ 11959771 w 12438743"/>
              <a:gd name="connsiteY6" fmla="*/ 246743 h 551462"/>
              <a:gd name="connsiteX7" fmla="*/ 12438743 w 12438743"/>
              <a:gd name="connsiteY7" fmla="*/ 130628 h 551462"/>
              <a:gd name="connsiteX0" fmla="*/ 0 w 12438743"/>
              <a:gd name="connsiteY0" fmla="*/ 0 h 552202"/>
              <a:gd name="connsiteX1" fmla="*/ 2960914 w 12438743"/>
              <a:gd name="connsiteY1" fmla="*/ 435428 h 552202"/>
              <a:gd name="connsiteX2" fmla="*/ 6516914 w 12438743"/>
              <a:gd name="connsiteY2" fmla="*/ 145143 h 552202"/>
              <a:gd name="connsiteX3" fmla="*/ 11105192 w 12438743"/>
              <a:gd name="connsiteY3" fmla="*/ 467848 h 552202"/>
              <a:gd name="connsiteX4" fmla="*/ 11082017 w 12438743"/>
              <a:gd name="connsiteY4" fmla="*/ 271999 h 552202"/>
              <a:gd name="connsiteX5" fmla="*/ 11450864 w 12438743"/>
              <a:gd name="connsiteY5" fmla="*/ 499382 h 552202"/>
              <a:gd name="connsiteX6" fmla="*/ 11959771 w 12438743"/>
              <a:gd name="connsiteY6" fmla="*/ 246743 h 552202"/>
              <a:gd name="connsiteX7" fmla="*/ 12438743 w 12438743"/>
              <a:gd name="connsiteY7" fmla="*/ 130628 h 552202"/>
              <a:gd name="connsiteX0" fmla="*/ 0 w 12438743"/>
              <a:gd name="connsiteY0" fmla="*/ 0 h 552959"/>
              <a:gd name="connsiteX1" fmla="*/ 2960914 w 12438743"/>
              <a:gd name="connsiteY1" fmla="*/ 435428 h 552959"/>
              <a:gd name="connsiteX2" fmla="*/ 6516914 w 12438743"/>
              <a:gd name="connsiteY2" fmla="*/ 145143 h 552959"/>
              <a:gd name="connsiteX3" fmla="*/ 11105192 w 12438743"/>
              <a:gd name="connsiteY3" fmla="*/ 467848 h 552959"/>
              <a:gd name="connsiteX4" fmla="*/ 11082017 w 12438743"/>
              <a:gd name="connsiteY4" fmla="*/ 271999 h 552959"/>
              <a:gd name="connsiteX5" fmla="*/ 11450864 w 12438743"/>
              <a:gd name="connsiteY5" fmla="*/ 499382 h 552959"/>
              <a:gd name="connsiteX6" fmla="*/ 11959771 w 12438743"/>
              <a:gd name="connsiteY6" fmla="*/ 246743 h 552959"/>
              <a:gd name="connsiteX7" fmla="*/ 12438743 w 12438743"/>
              <a:gd name="connsiteY7" fmla="*/ 130628 h 552959"/>
              <a:gd name="connsiteX0" fmla="*/ 0 w 12438743"/>
              <a:gd name="connsiteY0" fmla="*/ 0 h 548672"/>
              <a:gd name="connsiteX1" fmla="*/ 2960914 w 12438743"/>
              <a:gd name="connsiteY1" fmla="*/ 435428 h 548672"/>
              <a:gd name="connsiteX2" fmla="*/ 6516914 w 12438743"/>
              <a:gd name="connsiteY2" fmla="*/ 145143 h 548672"/>
              <a:gd name="connsiteX3" fmla="*/ 11105192 w 12438743"/>
              <a:gd name="connsiteY3" fmla="*/ 467848 h 548672"/>
              <a:gd name="connsiteX4" fmla="*/ 11082017 w 12438743"/>
              <a:gd name="connsiteY4" fmla="*/ 271999 h 548672"/>
              <a:gd name="connsiteX5" fmla="*/ 11450864 w 12438743"/>
              <a:gd name="connsiteY5" fmla="*/ 499382 h 548672"/>
              <a:gd name="connsiteX6" fmla="*/ 11959771 w 12438743"/>
              <a:gd name="connsiteY6" fmla="*/ 246743 h 548672"/>
              <a:gd name="connsiteX7" fmla="*/ 12438743 w 12438743"/>
              <a:gd name="connsiteY7" fmla="*/ 130628 h 548672"/>
              <a:gd name="connsiteX0" fmla="*/ 0 w 12438743"/>
              <a:gd name="connsiteY0" fmla="*/ 0 h 551462"/>
              <a:gd name="connsiteX1" fmla="*/ 2960914 w 12438743"/>
              <a:gd name="connsiteY1" fmla="*/ 435428 h 551462"/>
              <a:gd name="connsiteX2" fmla="*/ 6516914 w 12438743"/>
              <a:gd name="connsiteY2" fmla="*/ 145143 h 551462"/>
              <a:gd name="connsiteX3" fmla="*/ 11105192 w 12438743"/>
              <a:gd name="connsiteY3" fmla="*/ 467848 h 551462"/>
              <a:gd name="connsiteX4" fmla="*/ 11082017 w 12438743"/>
              <a:gd name="connsiteY4" fmla="*/ 271999 h 551462"/>
              <a:gd name="connsiteX5" fmla="*/ 11450864 w 12438743"/>
              <a:gd name="connsiteY5" fmla="*/ 499382 h 551462"/>
              <a:gd name="connsiteX6" fmla="*/ 11959771 w 12438743"/>
              <a:gd name="connsiteY6" fmla="*/ 246743 h 551462"/>
              <a:gd name="connsiteX7" fmla="*/ 12438743 w 12438743"/>
              <a:gd name="connsiteY7" fmla="*/ 130628 h 551462"/>
              <a:gd name="connsiteX0" fmla="*/ 0 w 12438743"/>
              <a:gd name="connsiteY0" fmla="*/ 0 h 561607"/>
              <a:gd name="connsiteX1" fmla="*/ 2960914 w 12438743"/>
              <a:gd name="connsiteY1" fmla="*/ 435428 h 561607"/>
              <a:gd name="connsiteX2" fmla="*/ 6516914 w 12438743"/>
              <a:gd name="connsiteY2" fmla="*/ 145143 h 561607"/>
              <a:gd name="connsiteX3" fmla="*/ 11105192 w 12438743"/>
              <a:gd name="connsiteY3" fmla="*/ 467848 h 561607"/>
              <a:gd name="connsiteX4" fmla="*/ 11082017 w 12438743"/>
              <a:gd name="connsiteY4" fmla="*/ 271999 h 561607"/>
              <a:gd name="connsiteX5" fmla="*/ 11450864 w 12438743"/>
              <a:gd name="connsiteY5" fmla="*/ 499382 h 561607"/>
              <a:gd name="connsiteX6" fmla="*/ 11959771 w 12438743"/>
              <a:gd name="connsiteY6" fmla="*/ 246743 h 561607"/>
              <a:gd name="connsiteX7" fmla="*/ 12438743 w 12438743"/>
              <a:gd name="connsiteY7" fmla="*/ 130628 h 561607"/>
              <a:gd name="connsiteX0" fmla="*/ 0 w 12438743"/>
              <a:gd name="connsiteY0" fmla="*/ 0 h 559709"/>
              <a:gd name="connsiteX1" fmla="*/ 2960914 w 12438743"/>
              <a:gd name="connsiteY1" fmla="*/ 435428 h 559709"/>
              <a:gd name="connsiteX2" fmla="*/ 6516914 w 12438743"/>
              <a:gd name="connsiteY2" fmla="*/ 145143 h 559709"/>
              <a:gd name="connsiteX3" fmla="*/ 11105192 w 12438743"/>
              <a:gd name="connsiteY3" fmla="*/ 467848 h 559709"/>
              <a:gd name="connsiteX4" fmla="*/ 11082017 w 12438743"/>
              <a:gd name="connsiteY4" fmla="*/ 271999 h 559709"/>
              <a:gd name="connsiteX5" fmla="*/ 11450864 w 12438743"/>
              <a:gd name="connsiteY5" fmla="*/ 499382 h 559709"/>
              <a:gd name="connsiteX6" fmla="*/ 11959771 w 12438743"/>
              <a:gd name="connsiteY6" fmla="*/ 246743 h 559709"/>
              <a:gd name="connsiteX7" fmla="*/ 12438743 w 12438743"/>
              <a:gd name="connsiteY7" fmla="*/ 130628 h 559709"/>
              <a:gd name="connsiteX0" fmla="*/ 0 w 12438743"/>
              <a:gd name="connsiteY0" fmla="*/ 0 h 559709"/>
              <a:gd name="connsiteX1" fmla="*/ 2960914 w 12438743"/>
              <a:gd name="connsiteY1" fmla="*/ 435428 h 559709"/>
              <a:gd name="connsiteX2" fmla="*/ 6516914 w 12438743"/>
              <a:gd name="connsiteY2" fmla="*/ 145143 h 559709"/>
              <a:gd name="connsiteX3" fmla="*/ 11105192 w 12438743"/>
              <a:gd name="connsiteY3" fmla="*/ 467848 h 559709"/>
              <a:gd name="connsiteX4" fmla="*/ 11082017 w 12438743"/>
              <a:gd name="connsiteY4" fmla="*/ 271999 h 559709"/>
              <a:gd name="connsiteX5" fmla="*/ 11450864 w 12438743"/>
              <a:gd name="connsiteY5" fmla="*/ 499382 h 559709"/>
              <a:gd name="connsiteX6" fmla="*/ 11959771 w 12438743"/>
              <a:gd name="connsiteY6" fmla="*/ 246743 h 559709"/>
              <a:gd name="connsiteX7" fmla="*/ 12438743 w 12438743"/>
              <a:gd name="connsiteY7" fmla="*/ 130628 h 559709"/>
              <a:gd name="connsiteX0" fmla="*/ 0 w 12438743"/>
              <a:gd name="connsiteY0" fmla="*/ 0 h 517131"/>
              <a:gd name="connsiteX1" fmla="*/ 2960914 w 12438743"/>
              <a:gd name="connsiteY1" fmla="*/ 435428 h 517131"/>
              <a:gd name="connsiteX2" fmla="*/ 6516914 w 12438743"/>
              <a:gd name="connsiteY2" fmla="*/ 145143 h 517131"/>
              <a:gd name="connsiteX3" fmla="*/ 11105192 w 12438743"/>
              <a:gd name="connsiteY3" fmla="*/ 467848 h 517131"/>
              <a:gd name="connsiteX4" fmla="*/ 11082017 w 12438743"/>
              <a:gd name="connsiteY4" fmla="*/ 271999 h 517131"/>
              <a:gd name="connsiteX5" fmla="*/ 11558814 w 12438743"/>
              <a:gd name="connsiteY5" fmla="*/ 473982 h 517131"/>
              <a:gd name="connsiteX6" fmla="*/ 11959771 w 12438743"/>
              <a:gd name="connsiteY6" fmla="*/ 246743 h 517131"/>
              <a:gd name="connsiteX7" fmla="*/ 12438743 w 12438743"/>
              <a:gd name="connsiteY7" fmla="*/ 130628 h 517131"/>
              <a:gd name="connsiteX0" fmla="*/ 0 w 12438743"/>
              <a:gd name="connsiteY0" fmla="*/ 0 h 539059"/>
              <a:gd name="connsiteX1" fmla="*/ 2960914 w 12438743"/>
              <a:gd name="connsiteY1" fmla="*/ 435428 h 539059"/>
              <a:gd name="connsiteX2" fmla="*/ 6516914 w 12438743"/>
              <a:gd name="connsiteY2" fmla="*/ 145143 h 539059"/>
              <a:gd name="connsiteX3" fmla="*/ 11105192 w 12438743"/>
              <a:gd name="connsiteY3" fmla="*/ 467848 h 539059"/>
              <a:gd name="connsiteX4" fmla="*/ 11082017 w 12438743"/>
              <a:gd name="connsiteY4" fmla="*/ 271999 h 539059"/>
              <a:gd name="connsiteX5" fmla="*/ 11558814 w 12438743"/>
              <a:gd name="connsiteY5" fmla="*/ 473982 h 539059"/>
              <a:gd name="connsiteX6" fmla="*/ 11959771 w 12438743"/>
              <a:gd name="connsiteY6" fmla="*/ 246743 h 539059"/>
              <a:gd name="connsiteX7" fmla="*/ 12438743 w 12438743"/>
              <a:gd name="connsiteY7" fmla="*/ 130628 h 539059"/>
              <a:gd name="connsiteX0" fmla="*/ 0 w 12497710"/>
              <a:gd name="connsiteY0" fmla="*/ 0 h 483383"/>
              <a:gd name="connsiteX1" fmla="*/ 2960914 w 12497710"/>
              <a:gd name="connsiteY1" fmla="*/ 435428 h 483383"/>
              <a:gd name="connsiteX2" fmla="*/ 6516914 w 12497710"/>
              <a:gd name="connsiteY2" fmla="*/ 145143 h 483383"/>
              <a:gd name="connsiteX3" fmla="*/ 11105192 w 12497710"/>
              <a:gd name="connsiteY3" fmla="*/ 467848 h 483383"/>
              <a:gd name="connsiteX4" fmla="*/ 11082017 w 12497710"/>
              <a:gd name="connsiteY4" fmla="*/ 271999 h 483383"/>
              <a:gd name="connsiteX5" fmla="*/ 11558814 w 12497710"/>
              <a:gd name="connsiteY5" fmla="*/ 473982 h 483383"/>
              <a:gd name="connsiteX6" fmla="*/ 12416971 w 12497710"/>
              <a:gd name="connsiteY6" fmla="*/ 75293 h 483383"/>
              <a:gd name="connsiteX7" fmla="*/ 12438743 w 12497710"/>
              <a:gd name="connsiteY7" fmla="*/ 130628 h 483383"/>
              <a:gd name="connsiteX0" fmla="*/ 0 w 12497710"/>
              <a:gd name="connsiteY0" fmla="*/ 0 h 495682"/>
              <a:gd name="connsiteX1" fmla="*/ 2960914 w 12497710"/>
              <a:gd name="connsiteY1" fmla="*/ 435428 h 495682"/>
              <a:gd name="connsiteX2" fmla="*/ 6516914 w 12497710"/>
              <a:gd name="connsiteY2" fmla="*/ 145143 h 495682"/>
              <a:gd name="connsiteX3" fmla="*/ 11105192 w 12497710"/>
              <a:gd name="connsiteY3" fmla="*/ 467848 h 495682"/>
              <a:gd name="connsiteX4" fmla="*/ 11082017 w 12497710"/>
              <a:gd name="connsiteY4" fmla="*/ 271999 h 495682"/>
              <a:gd name="connsiteX5" fmla="*/ 11558814 w 12497710"/>
              <a:gd name="connsiteY5" fmla="*/ 473982 h 495682"/>
              <a:gd name="connsiteX6" fmla="*/ 12416971 w 12497710"/>
              <a:gd name="connsiteY6" fmla="*/ 75293 h 495682"/>
              <a:gd name="connsiteX7" fmla="*/ 12438743 w 12497710"/>
              <a:gd name="connsiteY7" fmla="*/ 130628 h 495682"/>
              <a:gd name="connsiteX0" fmla="*/ 0 w 12497710"/>
              <a:gd name="connsiteY0" fmla="*/ 0 h 483953"/>
              <a:gd name="connsiteX1" fmla="*/ 2960914 w 12497710"/>
              <a:gd name="connsiteY1" fmla="*/ 435428 h 483953"/>
              <a:gd name="connsiteX2" fmla="*/ 6516914 w 12497710"/>
              <a:gd name="connsiteY2" fmla="*/ 145143 h 483953"/>
              <a:gd name="connsiteX3" fmla="*/ 11105192 w 12497710"/>
              <a:gd name="connsiteY3" fmla="*/ 467848 h 483953"/>
              <a:gd name="connsiteX4" fmla="*/ 11082017 w 12497710"/>
              <a:gd name="connsiteY4" fmla="*/ 271999 h 483953"/>
              <a:gd name="connsiteX5" fmla="*/ 11558814 w 12497710"/>
              <a:gd name="connsiteY5" fmla="*/ 473982 h 483953"/>
              <a:gd name="connsiteX6" fmla="*/ 12416971 w 12497710"/>
              <a:gd name="connsiteY6" fmla="*/ 75293 h 483953"/>
              <a:gd name="connsiteX7" fmla="*/ 12438743 w 12497710"/>
              <a:gd name="connsiteY7" fmla="*/ 130628 h 48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7710" h="483953">
                <a:moveTo>
                  <a:pt x="0" y="0"/>
                </a:moveTo>
                <a:cubicBezTo>
                  <a:pt x="937381" y="205619"/>
                  <a:pt x="1874762" y="411238"/>
                  <a:pt x="2960914" y="435428"/>
                </a:cubicBezTo>
                <a:cubicBezTo>
                  <a:pt x="4047066" y="459619"/>
                  <a:pt x="5159534" y="139740"/>
                  <a:pt x="6516914" y="145143"/>
                </a:cubicBezTo>
                <a:cubicBezTo>
                  <a:pt x="7874294" y="150546"/>
                  <a:pt x="10572941" y="427655"/>
                  <a:pt x="11105192" y="467848"/>
                </a:cubicBezTo>
                <a:cubicBezTo>
                  <a:pt x="11637443" y="508041"/>
                  <a:pt x="11235013" y="80477"/>
                  <a:pt x="11082017" y="271999"/>
                </a:cubicBezTo>
                <a:cubicBezTo>
                  <a:pt x="10929021" y="463521"/>
                  <a:pt x="11336322" y="506766"/>
                  <a:pt x="11558814" y="473982"/>
                </a:cubicBezTo>
                <a:cubicBezTo>
                  <a:pt x="11781306" y="441198"/>
                  <a:pt x="12192000" y="147864"/>
                  <a:pt x="12416971" y="75293"/>
                </a:cubicBezTo>
                <a:cubicBezTo>
                  <a:pt x="12641942" y="2722"/>
                  <a:pt x="12311742" y="152400"/>
                  <a:pt x="12438743" y="130628"/>
                </a:cubicBezTo>
              </a:path>
            </a:pathLst>
          </a:custGeom>
          <a:noFill/>
          <a:ln w="19050" cmpd="sng"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6FA8098-7C9F-7A8C-37B9-D5C7251819B9}"/>
              </a:ext>
            </a:extLst>
          </p:cNvPr>
          <p:cNvSpPr/>
          <p:nvPr userDrawn="1"/>
        </p:nvSpPr>
        <p:spPr>
          <a:xfrm>
            <a:off x="10976723" y="6087247"/>
            <a:ext cx="78958" cy="78958"/>
          </a:xfrm>
          <a:custGeom>
            <a:avLst/>
            <a:gdLst>
              <a:gd name="connsiteX0" fmla="*/ 0 w 78958"/>
              <a:gd name="connsiteY0" fmla="*/ 39479 h 78958"/>
              <a:gd name="connsiteX1" fmla="*/ 39479 w 78958"/>
              <a:gd name="connsiteY1" fmla="*/ 0 h 78958"/>
              <a:gd name="connsiteX2" fmla="*/ 78958 w 78958"/>
              <a:gd name="connsiteY2" fmla="*/ 39479 h 78958"/>
              <a:gd name="connsiteX3" fmla="*/ 39479 w 78958"/>
              <a:gd name="connsiteY3" fmla="*/ 78958 h 78958"/>
              <a:gd name="connsiteX4" fmla="*/ 0 w 78958"/>
              <a:gd name="connsiteY4" fmla="*/ 39479 h 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58" h="78958" fill="none" extrusionOk="0">
                <a:moveTo>
                  <a:pt x="0" y="39479"/>
                </a:moveTo>
                <a:cubicBezTo>
                  <a:pt x="3861" y="18133"/>
                  <a:pt x="19318" y="-3381"/>
                  <a:pt x="39479" y="0"/>
                </a:cubicBezTo>
                <a:cubicBezTo>
                  <a:pt x="60240" y="-160"/>
                  <a:pt x="78741" y="17879"/>
                  <a:pt x="78958" y="39479"/>
                </a:cubicBezTo>
                <a:cubicBezTo>
                  <a:pt x="78673" y="58566"/>
                  <a:pt x="60955" y="79414"/>
                  <a:pt x="39479" y="78958"/>
                </a:cubicBezTo>
                <a:cubicBezTo>
                  <a:pt x="20817" y="80717"/>
                  <a:pt x="3418" y="62105"/>
                  <a:pt x="0" y="39479"/>
                </a:cubicBezTo>
                <a:close/>
              </a:path>
              <a:path w="78958" h="78958" stroke="0" extrusionOk="0">
                <a:moveTo>
                  <a:pt x="0" y="39479"/>
                </a:moveTo>
                <a:cubicBezTo>
                  <a:pt x="-2434" y="16173"/>
                  <a:pt x="14712" y="1112"/>
                  <a:pt x="39479" y="0"/>
                </a:cubicBezTo>
                <a:cubicBezTo>
                  <a:pt x="62974" y="356"/>
                  <a:pt x="74978" y="17802"/>
                  <a:pt x="78958" y="39479"/>
                </a:cubicBezTo>
                <a:cubicBezTo>
                  <a:pt x="77873" y="62343"/>
                  <a:pt x="60837" y="81423"/>
                  <a:pt x="39479" y="78958"/>
                </a:cubicBezTo>
                <a:cubicBezTo>
                  <a:pt x="14825" y="77399"/>
                  <a:pt x="911" y="61718"/>
                  <a:pt x="0" y="3947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C9D28C3-6D5C-59D4-063E-0298C0695C01}"/>
              </a:ext>
            </a:extLst>
          </p:cNvPr>
          <p:cNvSpPr/>
          <p:nvPr userDrawn="1"/>
        </p:nvSpPr>
        <p:spPr>
          <a:xfrm>
            <a:off x="10729434" y="6237312"/>
            <a:ext cx="161377" cy="161377"/>
          </a:xfrm>
          <a:custGeom>
            <a:avLst/>
            <a:gdLst>
              <a:gd name="connsiteX0" fmla="*/ 0 w 161377"/>
              <a:gd name="connsiteY0" fmla="*/ 80689 h 161377"/>
              <a:gd name="connsiteX1" fmla="*/ 80689 w 161377"/>
              <a:gd name="connsiteY1" fmla="*/ 0 h 161377"/>
              <a:gd name="connsiteX2" fmla="*/ 161378 w 161377"/>
              <a:gd name="connsiteY2" fmla="*/ 80689 h 161377"/>
              <a:gd name="connsiteX3" fmla="*/ 80689 w 161377"/>
              <a:gd name="connsiteY3" fmla="*/ 161378 h 161377"/>
              <a:gd name="connsiteX4" fmla="*/ 0 w 161377"/>
              <a:gd name="connsiteY4" fmla="*/ 80689 h 16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377" h="161377" fill="none" extrusionOk="0">
                <a:moveTo>
                  <a:pt x="0" y="80689"/>
                </a:moveTo>
                <a:cubicBezTo>
                  <a:pt x="8092" y="37086"/>
                  <a:pt x="38757" y="-5414"/>
                  <a:pt x="80689" y="0"/>
                </a:cubicBezTo>
                <a:cubicBezTo>
                  <a:pt x="122362" y="-443"/>
                  <a:pt x="158353" y="38974"/>
                  <a:pt x="161378" y="80689"/>
                </a:cubicBezTo>
                <a:cubicBezTo>
                  <a:pt x="161268" y="124205"/>
                  <a:pt x="122988" y="164525"/>
                  <a:pt x="80689" y="161378"/>
                </a:cubicBezTo>
                <a:cubicBezTo>
                  <a:pt x="38460" y="162684"/>
                  <a:pt x="4651" y="126370"/>
                  <a:pt x="0" y="80689"/>
                </a:cubicBezTo>
                <a:close/>
              </a:path>
              <a:path w="161377" h="161377" stroke="0" extrusionOk="0">
                <a:moveTo>
                  <a:pt x="0" y="80689"/>
                </a:moveTo>
                <a:cubicBezTo>
                  <a:pt x="-3291" y="34096"/>
                  <a:pt x="30539" y="2097"/>
                  <a:pt x="80689" y="0"/>
                </a:cubicBezTo>
                <a:cubicBezTo>
                  <a:pt x="132728" y="1574"/>
                  <a:pt x="160364" y="36158"/>
                  <a:pt x="161378" y="80689"/>
                </a:cubicBezTo>
                <a:cubicBezTo>
                  <a:pt x="160214" y="126389"/>
                  <a:pt x="124654" y="164685"/>
                  <a:pt x="80689" y="161378"/>
                </a:cubicBezTo>
                <a:cubicBezTo>
                  <a:pt x="32587" y="159442"/>
                  <a:pt x="3266" y="126812"/>
                  <a:pt x="0" y="806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32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http://www.51ppt/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0E18EEC-9FDF-70F3-2446-A43C74DA4709}"/>
              </a:ext>
            </a:extLst>
          </p:cNvPr>
          <p:cNvSpPr txBox="1"/>
          <p:nvPr userDrawn="1"/>
        </p:nvSpPr>
        <p:spPr>
          <a:xfrm>
            <a:off x="1703512" y="476672"/>
            <a:ext cx="6098240" cy="12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" dirty="0"/>
              <a:t>51PPT模板网，幻灯 片演示模板及素材免费下载！</a:t>
            </a:r>
          </a:p>
          <a:p>
            <a:r>
              <a:rPr lang="zh-CN" altLang="en-US" sz="100" dirty="0"/>
              <a:t>51PPT 模板网 唯一访问网址：</a:t>
            </a:r>
            <a:r>
              <a:rPr lang="zh-CN" altLang="en-US" sz="100" dirty="0">
                <a:hlinkClick r:id="rId5"/>
              </a:rPr>
              <a:t>www.51ppt</a:t>
            </a:r>
            <a:r>
              <a:rPr lang="zh-CN" altLang="en-US" sz="100" dirty="0"/>
              <a:t> moban.com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F53818-F61C-FBF5-245C-A5D9A87B7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10" Type="http://schemas.openxmlformats.org/officeDocument/2006/relationships/image" Target="../media/image20.png"/><Relationship Id="rId4" Type="http://schemas.openxmlformats.org/officeDocument/2006/relationships/image" Target="../media/image5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21.jpeg"/><Relationship Id="rId4" Type="http://schemas.openxmlformats.org/officeDocument/2006/relationships/image" Target="../media/image6.jpe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11" Type="http://schemas.openxmlformats.org/officeDocument/2006/relationships/image" Target="../media/image26.png"/><Relationship Id="rId5" Type="http://schemas.openxmlformats.org/officeDocument/2006/relationships/image" Target="../media/image21.jpeg"/><Relationship Id="rId10" Type="http://schemas.openxmlformats.org/officeDocument/2006/relationships/image" Target="../media/image15.png"/><Relationship Id="rId4" Type="http://schemas.openxmlformats.org/officeDocument/2006/relationships/image" Target="../media/image6.jpe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ss.pku.edu.c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10" Type="http://schemas.openxmlformats.org/officeDocument/2006/relationships/image" Target="../media/image15.png"/><Relationship Id="rId4" Type="http://schemas.openxmlformats.org/officeDocument/2006/relationships/image" Target="../media/image5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9540F3B-7A09-6BC8-05B7-41BF780C0628}"/>
              </a:ext>
            </a:extLst>
          </p:cNvPr>
          <p:cNvSpPr/>
          <p:nvPr/>
        </p:nvSpPr>
        <p:spPr>
          <a:xfrm>
            <a:off x="1719443" y="2793197"/>
            <a:ext cx="4680520" cy="550040"/>
          </a:xfrm>
          <a:custGeom>
            <a:avLst/>
            <a:gdLst>
              <a:gd name="connsiteX0" fmla="*/ 0 w 4680520"/>
              <a:gd name="connsiteY0" fmla="*/ 117076 h 550040"/>
              <a:gd name="connsiteX1" fmla="*/ 117076 w 4680520"/>
              <a:gd name="connsiteY1" fmla="*/ 0 h 550040"/>
              <a:gd name="connsiteX2" fmla="*/ 796735 w 4680520"/>
              <a:gd name="connsiteY2" fmla="*/ 0 h 550040"/>
              <a:gd name="connsiteX3" fmla="*/ 1298539 w 4680520"/>
              <a:gd name="connsiteY3" fmla="*/ 0 h 550040"/>
              <a:gd name="connsiteX4" fmla="*/ 1933735 w 4680520"/>
              <a:gd name="connsiteY4" fmla="*/ 0 h 550040"/>
              <a:gd name="connsiteX5" fmla="*/ 2480003 w 4680520"/>
              <a:gd name="connsiteY5" fmla="*/ 0 h 550040"/>
              <a:gd name="connsiteX6" fmla="*/ 3159662 w 4680520"/>
              <a:gd name="connsiteY6" fmla="*/ 0 h 550040"/>
              <a:gd name="connsiteX7" fmla="*/ 3705930 w 4680520"/>
              <a:gd name="connsiteY7" fmla="*/ 0 h 550040"/>
              <a:gd name="connsiteX8" fmla="*/ 4563444 w 4680520"/>
              <a:gd name="connsiteY8" fmla="*/ 0 h 550040"/>
              <a:gd name="connsiteX9" fmla="*/ 4680520 w 4680520"/>
              <a:gd name="connsiteY9" fmla="*/ 117076 h 550040"/>
              <a:gd name="connsiteX10" fmla="*/ 4680520 w 4680520"/>
              <a:gd name="connsiteY10" fmla="*/ 432964 h 550040"/>
              <a:gd name="connsiteX11" fmla="*/ 4563444 w 4680520"/>
              <a:gd name="connsiteY11" fmla="*/ 550040 h 550040"/>
              <a:gd name="connsiteX12" fmla="*/ 3839321 w 4680520"/>
              <a:gd name="connsiteY12" fmla="*/ 550040 h 550040"/>
              <a:gd name="connsiteX13" fmla="*/ 3293053 w 4680520"/>
              <a:gd name="connsiteY13" fmla="*/ 550040 h 550040"/>
              <a:gd name="connsiteX14" fmla="*/ 2791249 w 4680520"/>
              <a:gd name="connsiteY14" fmla="*/ 550040 h 550040"/>
              <a:gd name="connsiteX15" fmla="*/ 2244981 w 4680520"/>
              <a:gd name="connsiteY15" fmla="*/ 550040 h 550040"/>
              <a:gd name="connsiteX16" fmla="*/ 1654249 w 4680520"/>
              <a:gd name="connsiteY16" fmla="*/ 550040 h 550040"/>
              <a:gd name="connsiteX17" fmla="*/ 1019054 w 4680520"/>
              <a:gd name="connsiteY17" fmla="*/ 550040 h 550040"/>
              <a:gd name="connsiteX18" fmla="*/ 117076 w 4680520"/>
              <a:gd name="connsiteY18" fmla="*/ 550040 h 550040"/>
              <a:gd name="connsiteX19" fmla="*/ 0 w 4680520"/>
              <a:gd name="connsiteY19" fmla="*/ 432964 h 550040"/>
              <a:gd name="connsiteX20" fmla="*/ 0 w 4680520"/>
              <a:gd name="connsiteY20" fmla="*/ 117076 h 55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80520" h="550040" fill="none" extrusionOk="0">
                <a:moveTo>
                  <a:pt x="0" y="117076"/>
                </a:moveTo>
                <a:cubicBezTo>
                  <a:pt x="2562" y="57489"/>
                  <a:pt x="41581" y="5714"/>
                  <a:pt x="117076" y="0"/>
                </a:cubicBezTo>
                <a:cubicBezTo>
                  <a:pt x="430118" y="1033"/>
                  <a:pt x="560090" y="1395"/>
                  <a:pt x="796735" y="0"/>
                </a:cubicBezTo>
                <a:cubicBezTo>
                  <a:pt x="1033380" y="-1395"/>
                  <a:pt x="1133774" y="18256"/>
                  <a:pt x="1298539" y="0"/>
                </a:cubicBezTo>
                <a:cubicBezTo>
                  <a:pt x="1463304" y="-18256"/>
                  <a:pt x="1649564" y="29862"/>
                  <a:pt x="1933735" y="0"/>
                </a:cubicBezTo>
                <a:cubicBezTo>
                  <a:pt x="2217906" y="-29862"/>
                  <a:pt x="2208273" y="8077"/>
                  <a:pt x="2480003" y="0"/>
                </a:cubicBezTo>
                <a:cubicBezTo>
                  <a:pt x="2751733" y="-8077"/>
                  <a:pt x="2841956" y="13139"/>
                  <a:pt x="3159662" y="0"/>
                </a:cubicBezTo>
                <a:cubicBezTo>
                  <a:pt x="3477368" y="-13139"/>
                  <a:pt x="3558082" y="14929"/>
                  <a:pt x="3705930" y="0"/>
                </a:cubicBezTo>
                <a:cubicBezTo>
                  <a:pt x="3853778" y="-14929"/>
                  <a:pt x="4345676" y="-20967"/>
                  <a:pt x="4563444" y="0"/>
                </a:cubicBezTo>
                <a:cubicBezTo>
                  <a:pt x="4619941" y="8262"/>
                  <a:pt x="4676535" y="60944"/>
                  <a:pt x="4680520" y="117076"/>
                </a:cubicBezTo>
                <a:cubicBezTo>
                  <a:pt x="4689386" y="254839"/>
                  <a:pt x="4675240" y="346728"/>
                  <a:pt x="4680520" y="432964"/>
                </a:cubicBezTo>
                <a:cubicBezTo>
                  <a:pt x="4679196" y="498365"/>
                  <a:pt x="4633533" y="564754"/>
                  <a:pt x="4563444" y="550040"/>
                </a:cubicBezTo>
                <a:cubicBezTo>
                  <a:pt x="4208735" y="579156"/>
                  <a:pt x="4135130" y="571860"/>
                  <a:pt x="3839321" y="550040"/>
                </a:cubicBezTo>
                <a:cubicBezTo>
                  <a:pt x="3543512" y="528220"/>
                  <a:pt x="3507233" y="532036"/>
                  <a:pt x="3293053" y="550040"/>
                </a:cubicBezTo>
                <a:cubicBezTo>
                  <a:pt x="3078873" y="568044"/>
                  <a:pt x="3020365" y="544831"/>
                  <a:pt x="2791249" y="550040"/>
                </a:cubicBezTo>
                <a:cubicBezTo>
                  <a:pt x="2562133" y="555249"/>
                  <a:pt x="2371930" y="549342"/>
                  <a:pt x="2244981" y="550040"/>
                </a:cubicBezTo>
                <a:cubicBezTo>
                  <a:pt x="2118032" y="550738"/>
                  <a:pt x="1923525" y="574031"/>
                  <a:pt x="1654249" y="550040"/>
                </a:cubicBezTo>
                <a:cubicBezTo>
                  <a:pt x="1384973" y="526049"/>
                  <a:pt x="1300541" y="554658"/>
                  <a:pt x="1019054" y="550040"/>
                </a:cubicBezTo>
                <a:cubicBezTo>
                  <a:pt x="737567" y="545422"/>
                  <a:pt x="327195" y="505450"/>
                  <a:pt x="117076" y="550040"/>
                </a:cubicBezTo>
                <a:cubicBezTo>
                  <a:pt x="54823" y="556223"/>
                  <a:pt x="11298" y="502879"/>
                  <a:pt x="0" y="432964"/>
                </a:cubicBezTo>
                <a:cubicBezTo>
                  <a:pt x="-13716" y="316249"/>
                  <a:pt x="-14092" y="265926"/>
                  <a:pt x="0" y="117076"/>
                </a:cubicBezTo>
                <a:close/>
              </a:path>
              <a:path w="4680520" h="550040" stroke="0" extrusionOk="0">
                <a:moveTo>
                  <a:pt x="0" y="117076"/>
                </a:moveTo>
                <a:cubicBezTo>
                  <a:pt x="-6955" y="48127"/>
                  <a:pt x="47397" y="1884"/>
                  <a:pt x="117076" y="0"/>
                </a:cubicBezTo>
                <a:cubicBezTo>
                  <a:pt x="435103" y="-13560"/>
                  <a:pt x="552798" y="-14986"/>
                  <a:pt x="841199" y="0"/>
                </a:cubicBezTo>
                <a:cubicBezTo>
                  <a:pt x="1129600" y="14986"/>
                  <a:pt x="1259172" y="-13417"/>
                  <a:pt x="1431931" y="0"/>
                </a:cubicBezTo>
                <a:cubicBezTo>
                  <a:pt x="1604690" y="13417"/>
                  <a:pt x="1742587" y="-24469"/>
                  <a:pt x="1978199" y="0"/>
                </a:cubicBezTo>
                <a:cubicBezTo>
                  <a:pt x="2213811" y="24469"/>
                  <a:pt x="2463618" y="24653"/>
                  <a:pt x="2657858" y="0"/>
                </a:cubicBezTo>
                <a:cubicBezTo>
                  <a:pt x="2852098" y="-24653"/>
                  <a:pt x="3006279" y="-7947"/>
                  <a:pt x="3248589" y="0"/>
                </a:cubicBezTo>
                <a:cubicBezTo>
                  <a:pt x="3490899" y="7947"/>
                  <a:pt x="3755975" y="16344"/>
                  <a:pt x="3972712" y="0"/>
                </a:cubicBezTo>
                <a:cubicBezTo>
                  <a:pt x="4189449" y="-16344"/>
                  <a:pt x="4329983" y="9701"/>
                  <a:pt x="4563444" y="0"/>
                </a:cubicBezTo>
                <a:cubicBezTo>
                  <a:pt x="4619778" y="13772"/>
                  <a:pt x="4677670" y="49111"/>
                  <a:pt x="4680520" y="117076"/>
                </a:cubicBezTo>
                <a:cubicBezTo>
                  <a:pt x="4687484" y="250464"/>
                  <a:pt x="4690905" y="332417"/>
                  <a:pt x="4680520" y="432964"/>
                </a:cubicBezTo>
                <a:cubicBezTo>
                  <a:pt x="4688694" y="509791"/>
                  <a:pt x="4629606" y="565602"/>
                  <a:pt x="4563444" y="550040"/>
                </a:cubicBezTo>
                <a:cubicBezTo>
                  <a:pt x="4456560" y="563159"/>
                  <a:pt x="4185426" y="557659"/>
                  <a:pt x="4061640" y="550040"/>
                </a:cubicBezTo>
                <a:cubicBezTo>
                  <a:pt x="3937854" y="542421"/>
                  <a:pt x="3491808" y="534999"/>
                  <a:pt x="3337517" y="550040"/>
                </a:cubicBezTo>
                <a:cubicBezTo>
                  <a:pt x="3183226" y="565081"/>
                  <a:pt x="2974453" y="567332"/>
                  <a:pt x="2791249" y="550040"/>
                </a:cubicBezTo>
                <a:cubicBezTo>
                  <a:pt x="2608045" y="532748"/>
                  <a:pt x="2337123" y="548869"/>
                  <a:pt x="2156053" y="550040"/>
                </a:cubicBezTo>
                <a:cubicBezTo>
                  <a:pt x="1974983" y="551211"/>
                  <a:pt x="1672042" y="582113"/>
                  <a:pt x="1431931" y="550040"/>
                </a:cubicBezTo>
                <a:cubicBezTo>
                  <a:pt x="1191820" y="517967"/>
                  <a:pt x="929178" y="577595"/>
                  <a:pt x="796735" y="550040"/>
                </a:cubicBezTo>
                <a:cubicBezTo>
                  <a:pt x="664292" y="522485"/>
                  <a:pt x="334463" y="539308"/>
                  <a:pt x="117076" y="550040"/>
                </a:cubicBezTo>
                <a:cubicBezTo>
                  <a:pt x="37298" y="550662"/>
                  <a:pt x="7297" y="484469"/>
                  <a:pt x="0" y="432964"/>
                </a:cubicBezTo>
                <a:cubicBezTo>
                  <a:pt x="14669" y="294809"/>
                  <a:pt x="-8939" y="193137"/>
                  <a:pt x="0" y="117076"/>
                </a:cubicBezTo>
                <a:close/>
              </a:path>
            </a:pathLst>
          </a:cu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128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309B88-ADD4-0FF6-6AB0-946075BFCFE9}"/>
              </a:ext>
            </a:extLst>
          </p:cNvPr>
          <p:cNvSpPr txBox="1"/>
          <p:nvPr/>
        </p:nvSpPr>
        <p:spPr>
          <a:xfrm>
            <a:off x="1441037" y="1435150"/>
            <a:ext cx="4801314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blipFill>
                  <a:blip r:embed="rId3"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考研经验分享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9963626-F0A2-208C-14E1-118754433A76}"/>
              </a:ext>
            </a:extLst>
          </p:cNvPr>
          <p:cNvSpPr/>
          <p:nvPr/>
        </p:nvSpPr>
        <p:spPr>
          <a:xfrm>
            <a:off x="1621877" y="2705484"/>
            <a:ext cx="4680520" cy="550040"/>
          </a:xfrm>
          <a:custGeom>
            <a:avLst/>
            <a:gdLst>
              <a:gd name="connsiteX0" fmla="*/ 0 w 4680520"/>
              <a:gd name="connsiteY0" fmla="*/ 117076 h 550040"/>
              <a:gd name="connsiteX1" fmla="*/ 117076 w 4680520"/>
              <a:gd name="connsiteY1" fmla="*/ 0 h 550040"/>
              <a:gd name="connsiteX2" fmla="*/ 796735 w 4680520"/>
              <a:gd name="connsiteY2" fmla="*/ 0 h 550040"/>
              <a:gd name="connsiteX3" fmla="*/ 1298539 w 4680520"/>
              <a:gd name="connsiteY3" fmla="*/ 0 h 550040"/>
              <a:gd name="connsiteX4" fmla="*/ 1933735 w 4680520"/>
              <a:gd name="connsiteY4" fmla="*/ 0 h 550040"/>
              <a:gd name="connsiteX5" fmla="*/ 2480003 w 4680520"/>
              <a:gd name="connsiteY5" fmla="*/ 0 h 550040"/>
              <a:gd name="connsiteX6" fmla="*/ 3159662 w 4680520"/>
              <a:gd name="connsiteY6" fmla="*/ 0 h 550040"/>
              <a:gd name="connsiteX7" fmla="*/ 3705930 w 4680520"/>
              <a:gd name="connsiteY7" fmla="*/ 0 h 550040"/>
              <a:gd name="connsiteX8" fmla="*/ 4563444 w 4680520"/>
              <a:gd name="connsiteY8" fmla="*/ 0 h 550040"/>
              <a:gd name="connsiteX9" fmla="*/ 4680520 w 4680520"/>
              <a:gd name="connsiteY9" fmla="*/ 117076 h 550040"/>
              <a:gd name="connsiteX10" fmla="*/ 4680520 w 4680520"/>
              <a:gd name="connsiteY10" fmla="*/ 432964 h 550040"/>
              <a:gd name="connsiteX11" fmla="*/ 4563444 w 4680520"/>
              <a:gd name="connsiteY11" fmla="*/ 550040 h 550040"/>
              <a:gd name="connsiteX12" fmla="*/ 3839321 w 4680520"/>
              <a:gd name="connsiteY12" fmla="*/ 550040 h 550040"/>
              <a:gd name="connsiteX13" fmla="*/ 3293053 w 4680520"/>
              <a:gd name="connsiteY13" fmla="*/ 550040 h 550040"/>
              <a:gd name="connsiteX14" fmla="*/ 2791249 w 4680520"/>
              <a:gd name="connsiteY14" fmla="*/ 550040 h 550040"/>
              <a:gd name="connsiteX15" fmla="*/ 2244981 w 4680520"/>
              <a:gd name="connsiteY15" fmla="*/ 550040 h 550040"/>
              <a:gd name="connsiteX16" fmla="*/ 1654249 w 4680520"/>
              <a:gd name="connsiteY16" fmla="*/ 550040 h 550040"/>
              <a:gd name="connsiteX17" fmla="*/ 1019054 w 4680520"/>
              <a:gd name="connsiteY17" fmla="*/ 550040 h 550040"/>
              <a:gd name="connsiteX18" fmla="*/ 117076 w 4680520"/>
              <a:gd name="connsiteY18" fmla="*/ 550040 h 550040"/>
              <a:gd name="connsiteX19" fmla="*/ 0 w 4680520"/>
              <a:gd name="connsiteY19" fmla="*/ 432964 h 550040"/>
              <a:gd name="connsiteX20" fmla="*/ 0 w 4680520"/>
              <a:gd name="connsiteY20" fmla="*/ 117076 h 55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80520" h="550040" fill="none" extrusionOk="0">
                <a:moveTo>
                  <a:pt x="0" y="117076"/>
                </a:moveTo>
                <a:cubicBezTo>
                  <a:pt x="2562" y="57489"/>
                  <a:pt x="41581" y="5714"/>
                  <a:pt x="117076" y="0"/>
                </a:cubicBezTo>
                <a:cubicBezTo>
                  <a:pt x="430118" y="1033"/>
                  <a:pt x="560090" y="1395"/>
                  <a:pt x="796735" y="0"/>
                </a:cubicBezTo>
                <a:cubicBezTo>
                  <a:pt x="1033380" y="-1395"/>
                  <a:pt x="1133774" y="18256"/>
                  <a:pt x="1298539" y="0"/>
                </a:cubicBezTo>
                <a:cubicBezTo>
                  <a:pt x="1463304" y="-18256"/>
                  <a:pt x="1649564" y="29862"/>
                  <a:pt x="1933735" y="0"/>
                </a:cubicBezTo>
                <a:cubicBezTo>
                  <a:pt x="2217906" y="-29862"/>
                  <a:pt x="2208273" y="8077"/>
                  <a:pt x="2480003" y="0"/>
                </a:cubicBezTo>
                <a:cubicBezTo>
                  <a:pt x="2751733" y="-8077"/>
                  <a:pt x="2841956" y="13139"/>
                  <a:pt x="3159662" y="0"/>
                </a:cubicBezTo>
                <a:cubicBezTo>
                  <a:pt x="3477368" y="-13139"/>
                  <a:pt x="3558082" y="14929"/>
                  <a:pt x="3705930" y="0"/>
                </a:cubicBezTo>
                <a:cubicBezTo>
                  <a:pt x="3853778" y="-14929"/>
                  <a:pt x="4345676" y="-20967"/>
                  <a:pt x="4563444" y="0"/>
                </a:cubicBezTo>
                <a:cubicBezTo>
                  <a:pt x="4619941" y="8262"/>
                  <a:pt x="4676535" y="60944"/>
                  <a:pt x="4680520" y="117076"/>
                </a:cubicBezTo>
                <a:cubicBezTo>
                  <a:pt x="4689386" y="254839"/>
                  <a:pt x="4675240" y="346728"/>
                  <a:pt x="4680520" y="432964"/>
                </a:cubicBezTo>
                <a:cubicBezTo>
                  <a:pt x="4679196" y="498365"/>
                  <a:pt x="4633533" y="564754"/>
                  <a:pt x="4563444" y="550040"/>
                </a:cubicBezTo>
                <a:cubicBezTo>
                  <a:pt x="4208735" y="579156"/>
                  <a:pt x="4135130" y="571860"/>
                  <a:pt x="3839321" y="550040"/>
                </a:cubicBezTo>
                <a:cubicBezTo>
                  <a:pt x="3543512" y="528220"/>
                  <a:pt x="3507233" y="532036"/>
                  <a:pt x="3293053" y="550040"/>
                </a:cubicBezTo>
                <a:cubicBezTo>
                  <a:pt x="3078873" y="568044"/>
                  <a:pt x="3020365" y="544831"/>
                  <a:pt x="2791249" y="550040"/>
                </a:cubicBezTo>
                <a:cubicBezTo>
                  <a:pt x="2562133" y="555249"/>
                  <a:pt x="2371930" y="549342"/>
                  <a:pt x="2244981" y="550040"/>
                </a:cubicBezTo>
                <a:cubicBezTo>
                  <a:pt x="2118032" y="550738"/>
                  <a:pt x="1923525" y="574031"/>
                  <a:pt x="1654249" y="550040"/>
                </a:cubicBezTo>
                <a:cubicBezTo>
                  <a:pt x="1384973" y="526049"/>
                  <a:pt x="1300541" y="554658"/>
                  <a:pt x="1019054" y="550040"/>
                </a:cubicBezTo>
                <a:cubicBezTo>
                  <a:pt x="737567" y="545422"/>
                  <a:pt x="327195" y="505450"/>
                  <a:pt x="117076" y="550040"/>
                </a:cubicBezTo>
                <a:cubicBezTo>
                  <a:pt x="54823" y="556223"/>
                  <a:pt x="11298" y="502879"/>
                  <a:pt x="0" y="432964"/>
                </a:cubicBezTo>
                <a:cubicBezTo>
                  <a:pt x="-13716" y="316249"/>
                  <a:pt x="-14092" y="265926"/>
                  <a:pt x="0" y="117076"/>
                </a:cubicBezTo>
                <a:close/>
              </a:path>
              <a:path w="4680520" h="550040" stroke="0" extrusionOk="0">
                <a:moveTo>
                  <a:pt x="0" y="117076"/>
                </a:moveTo>
                <a:cubicBezTo>
                  <a:pt x="-6955" y="48127"/>
                  <a:pt x="47397" y="1884"/>
                  <a:pt x="117076" y="0"/>
                </a:cubicBezTo>
                <a:cubicBezTo>
                  <a:pt x="435103" y="-13560"/>
                  <a:pt x="552798" y="-14986"/>
                  <a:pt x="841199" y="0"/>
                </a:cubicBezTo>
                <a:cubicBezTo>
                  <a:pt x="1129600" y="14986"/>
                  <a:pt x="1259172" y="-13417"/>
                  <a:pt x="1431931" y="0"/>
                </a:cubicBezTo>
                <a:cubicBezTo>
                  <a:pt x="1604690" y="13417"/>
                  <a:pt x="1742587" y="-24469"/>
                  <a:pt x="1978199" y="0"/>
                </a:cubicBezTo>
                <a:cubicBezTo>
                  <a:pt x="2213811" y="24469"/>
                  <a:pt x="2463618" y="24653"/>
                  <a:pt x="2657858" y="0"/>
                </a:cubicBezTo>
                <a:cubicBezTo>
                  <a:pt x="2852098" y="-24653"/>
                  <a:pt x="3006279" y="-7947"/>
                  <a:pt x="3248589" y="0"/>
                </a:cubicBezTo>
                <a:cubicBezTo>
                  <a:pt x="3490899" y="7947"/>
                  <a:pt x="3755975" y="16344"/>
                  <a:pt x="3972712" y="0"/>
                </a:cubicBezTo>
                <a:cubicBezTo>
                  <a:pt x="4189449" y="-16344"/>
                  <a:pt x="4329983" y="9701"/>
                  <a:pt x="4563444" y="0"/>
                </a:cubicBezTo>
                <a:cubicBezTo>
                  <a:pt x="4619778" y="13772"/>
                  <a:pt x="4677670" y="49111"/>
                  <a:pt x="4680520" y="117076"/>
                </a:cubicBezTo>
                <a:cubicBezTo>
                  <a:pt x="4687484" y="250464"/>
                  <a:pt x="4690905" y="332417"/>
                  <a:pt x="4680520" y="432964"/>
                </a:cubicBezTo>
                <a:cubicBezTo>
                  <a:pt x="4688694" y="509791"/>
                  <a:pt x="4629606" y="565602"/>
                  <a:pt x="4563444" y="550040"/>
                </a:cubicBezTo>
                <a:cubicBezTo>
                  <a:pt x="4456560" y="563159"/>
                  <a:pt x="4185426" y="557659"/>
                  <a:pt x="4061640" y="550040"/>
                </a:cubicBezTo>
                <a:cubicBezTo>
                  <a:pt x="3937854" y="542421"/>
                  <a:pt x="3491808" y="534999"/>
                  <a:pt x="3337517" y="550040"/>
                </a:cubicBezTo>
                <a:cubicBezTo>
                  <a:pt x="3183226" y="565081"/>
                  <a:pt x="2974453" y="567332"/>
                  <a:pt x="2791249" y="550040"/>
                </a:cubicBezTo>
                <a:cubicBezTo>
                  <a:pt x="2608045" y="532748"/>
                  <a:pt x="2337123" y="548869"/>
                  <a:pt x="2156053" y="550040"/>
                </a:cubicBezTo>
                <a:cubicBezTo>
                  <a:pt x="1974983" y="551211"/>
                  <a:pt x="1672042" y="582113"/>
                  <a:pt x="1431931" y="550040"/>
                </a:cubicBezTo>
                <a:cubicBezTo>
                  <a:pt x="1191820" y="517967"/>
                  <a:pt x="929178" y="577595"/>
                  <a:pt x="796735" y="550040"/>
                </a:cubicBezTo>
                <a:cubicBezTo>
                  <a:pt x="664292" y="522485"/>
                  <a:pt x="334463" y="539308"/>
                  <a:pt x="117076" y="550040"/>
                </a:cubicBezTo>
                <a:cubicBezTo>
                  <a:pt x="37298" y="550662"/>
                  <a:pt x="7297" y="484469"/>
                  <a:pt x="0" y="432964"/>
                </a:cubicBezTo>
                <a:cubicBezTo>
                  <a:pt x="14669" y="294809"/>
                  <a:pt x="-8939" y="193137"/>
                  <a:pt x="0" y="117076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128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85707" y="2826202"/>
            <a:ext cx="3204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考试科目  </a:t>
            </a:r>
            <a:r>
              <a:rPr lang="en-US" altLang="zh-CN"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/  </a:t>
            </a:r>
            <a:r>
              <a:rPr lang="zh-CN" altLang="en-US"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考试流程  </a:t>
            </a:r>
            <a:r>
              <a:rPr lang="en-US" altLang="zh-CN"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/  </a:t>
            </a:r>
            <a:r>
              <a:rPr lang="zh-CN" altLang="en-US"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注意事项  </a:t>
            </a:r>
            <a:r>
              <a:rPr lang="en-US" altLang="zh-CN"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/  </a:t>
            </a:r>
            <a:endParaRPr lang="zh-CN" altLang="en-US" sz="1400" dirty="0">
              <a:blipFill dpi="0" rotWithShape="1">
                <a:blip r:embed="rId3"/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1D0AD48-44CE-479E-6572-A9C8C799C3AB}"/>
              </a:ext>
            </a:extLst>
          </p:cNvPr>
          <p:cNvGrpSpPr/>
          <p:nvPr/>
        </p:nvGrpSpPr>
        <p:grpSpPr>
          <a:xfrm>
            <a:off x="1631504" y="4616472"/>
            <a:ext cx="3913367" cy="338554"/>
            <a:chOff x="4289813" y="5868701"/>
            <a:chExt cx="2112559" cy="33855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D6AA8B6-ADE7-2738-FEAE-A67A187281B9}"/>
                </a:ext>
              </a:extLst>
            </p:cNvPr>
            <p:cNvSpPr txBox="1"/>
            <p:nvPr/>
          </p:nvSpPr>
          <p:spPr>
            <a:xfrm>
              <a:off x="4289813" y="5868701"/>
              <a:ext cx="1312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6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汇报人：朱小龙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856E91A-767C-ED47-BC85-D1FFC0AE555B}"/>
                </a:ext>
              </a:extLst>
            </p:cNvPr>
            <p:cNvSpPr txBox="1"/>
            <p:nvPr/>
          </p:nvSpPr>
          <p:spPr>
            <a:xfrm>
              <a:off x="5207728" y="5868701"/>
              <a:ext cx="1194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endParaRPr lang="zh-CN" altLang="en-US" sz="16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</p:grpSp>
      <p:grpSp>
        <p:nvGrpSpPr>
          <p:cNvPr id="56" name="图形 1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EF43B606-DE30-1456-D87A-141816A4C403}"/>
              </a:ext>
            </a:extLst>
          </p:cNvPr>
          <p:cNvGrpSpPr/>
          <p:nvPr/>
        </p:nvGrpSpPr>
        <p:grpSpPr>
          <a:xfrm rot="1895490">
            <a:off x="7993935" y="679170"/>
            <a:ext cx="3003113" cy="5499659"/>
            <a:chOff x="7197343" y="1612049"/>
            <a:chExt cx="1253553" cy="2295656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866C991-7185-EC21-5891-CE44D48E231A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8" name="图形 1">
              <a:extLst>
                <a:ext uri="{FF2B5EF4-FFF2-40B4-BE49-F238E27FC236}">
                  <a16:creationId xmlns:a16="http://schemas.microsoft.com/office/drawing/2014/main" id="{3987B132-6AEF-F9E7-E2AB-F497133C793A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8C383D2A-6FC0-8533-38D6-B3437DA8C33B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876DE9AF-5514-594C-FBFA-DBB4465E2C03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6497147-DC8B-BEC4-69D8-EB4ADA3FE1A4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BDC12A4F-7E46-922C-607B-2653C368ED87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E0983B38-7844-68AE-6E4F-D812E23116A2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8850BB3B-0140-B1EF-F279-9DD4329E3160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F96B38C4-01C4-0B00-81D8-544F1ABCFBCC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41F2B24B-63AF-AE05-99CF-00770DBF298A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57DBBB7A-88B0-9030-A457-4628F8A1A2F6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B69CE1EB-F670-CB85-FBC4-6D6E58D6CAEA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0325C3B2-B3DE-C770-3E39-3745713335AE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017CA2C2-9AF1-0CDE-2BD5-54F143643D36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802F154C-19BD-CA34-8E6E-DED84F72991E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30B928F7-B39E-34E0-1C29-E57BF18766DF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63317C75-A604-878D-F9B0-4E01E2C176AA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9DF27CF5-AA36-6B3E-E294-D82B94D93EE2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16B0176F-BB01-E6F0-F7BC-685A0E27371A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4A9294F9-08CB-8D07-84B5-1D197B8EE640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648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数学一线性代数复习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和微积分一样，基础阶段就是掌握知识，需要注意的是，线性代数知识比较抽象，需要多花些时间去理解。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基础阶段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E8EDEA-7B35-7CBE-955A-0C2D122B2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476544"/>
            <a:ext cx="1530134" cy="15301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E8232B-7330-5F81-569C-AB56CC2BE1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76" y="4476544"/>
            <a:ext cx="1530134" cy="15301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BDE3C8-985B-FCDB-D85A-A7968CD816A5}"/>
              </a:ext>
            </a:extLst>
          </p:cNvPr>
          <p:cNvSpPr txBox="1"/>
          <p:nvPr/>
        </p:nvSpPr>
        <p:spPr>
          <a:xfrm>
            <a:off x="-6714" y="303148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推荐的老师（网课）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855221-AA0F-D6BF-7A23-C0B114E8CD68}"/>
              </a:ext>
            </a:extLst>
          </p:cNvPr>
          <p:cNvSpPr txBox="1"/>
          <p:nvPr/>
        </p:nvSpPr>
        <p:spPr>
          <a:xfrm>
            <a:off x="119336" y="3789040"/>
            <a:ext cx="385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李永乐老师和张宇老师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293741-92DA-832E-F56D-BADC61209E4F}"/>
              </a:ext>
            </a:extLst>
          </p:cNvPr>
          <p:cNvSpPr txBox="1"/>
          <p:nvPr/>
        </p:nvSpPr>
        <p:spPr>
          <a:xfrm>
            <a:off x="4884426" y="908720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706142-0269-964B-6798-163C08F94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684" y="1368277"/>
            <a:ext cx="1486146" cy="20587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6E1B5DC-9955-3FC9-CDB6-073A411453C8}"/>
              </a:ext>
            </a:extLst>
          </p:cNvPr>
          <p:cNvSpPr txBox="1"/>
          <p:nvPr/>
        </p:nvSpPr>
        <p:spPr>
          <a:xfrm>
            <a:off x="4799856" y="360263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刷题书籍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D45E2F7-88A2-47FB-7119-95C25F2D5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237" y="4158372"/>
            <a:ext cx="1531413" cy="20433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5DC0DBC-E0DA-8E98-C2A7-9BFA3FAF23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872" y="4137685"/>
            <a:ext cx="1317779" cy="18689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5E811A4-3B8E-327A-A8ED-CEE1936CFF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216" y="1368277"/>
            <a:ext cx="1544745" cy="2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数学一线性代数复习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线性代数相比于微积分题型更加固定，所以强化阶段尤其注意，网课老师也会针对题型进行总结归纳。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强化阶段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561376-EDFB-35F2-E726-0FDF8A7958C4}"/>
              </a:ext>
            </a:extLst>
          </p:cNvPr>
          <p:cNvSpPr txBox="1"/>
          <p:nvPr/>
        </p:nvSpPr>
        <p:spPr>
          <a:xfrm>
            <a:off x="119336" y="314096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推荐的老师（网课）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BB69BD-D69D-A128-BCCE-2A7329CAFACC}"/>
              </a:ext>
            </a:extLst>
          </p:cNvPr>
          <p:cNvSpPr txBox="1"/>
          <p:nvPr/>
        </p:nvSpPr>
        <p:spPr>
          <a:xfrm>
            <a:off x="119336" y="3789040"/>
            <a:ext cx="385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李永乐老师和张宇老师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486D6B-7846-36C0-36FB-96F8577E96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476544"/>
            <a:ext cx="1530134" cy="15301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D4A45D-6329-83AA-5ECA-AF2767B46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57" y="4471098"/>
            <a:ext cx="1530134" cy="15301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78C32C-D0CE-297E-BE06-7A7ED63A21DF}"/>
              </a:ext>
            </a:extLst>
          </p:cNvPr>
          <p:cNvSpPr txBox="1"/>
          <p:nvPr/>
        </p:nvSpPr>
        <p:spPr>
          <a:xfrm>
            <a:off x="4884426" y="908720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48F7791-C96A-4F48-61B0-59E6C8CD28E2}"/>
              </a:ext>
            </a:extLst>
          </p:cNvPr>
          <p:cNvSpPr txBox="1"/>
          <p:nvPr/>
        </p:nvSpPr>
        <p:spPr>
          <a:xfrm>
            <a:off x="4799856" y="360263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刷题书籍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05B2DFE-1004-6B93-5761-3F0696C5A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055" y="4095235"/>
            <a:ext cx="1490278" cy="200262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9BCB78A-111E-9EAF-2A19-3BA0A8B1C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468" y="4095234"/>
            <a:ext cx="1382442" cy="2002627"/>
          </a:xfrm>
          <a:prstGeom prst="rect">
            <a:avLst/>
          </a:prstGeom>
        </p:spPr>
      </p:pic>
      <p:sp>
        <p:nvSpPr>
          <p:cNvPr id="38" name="箭头: 右 37">
            <a:extLst>
              <a:ext uri="{FF2B5EF4-FFF2-40B4-BE49-F238E27FC236}">
                <a16:creationId xmlns:a16="http://schemas.microsoft.com/office/drawing/2014/main" id="{4AD8398F-5F0E-A805-2D84-A3AB88D03A77}"/>
              </a:ext>
            </a:extLst>
          </p:cNvPr>
          <p:cNvSpPr/>
          <p:nvPr/>
        </p:nvSpPr>
        <p:spPr>
          <a:xfrm>
            <a:off x="3156234" y="4876326"/>
            <a:ext cx="1728192" cy="238274"/>
          </a:xfrm>
          <a:prstGeom prst="rightArrow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我推荐必做的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48BB149-A727-88CB-EC38-E244D5A06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980" y="4064298"/>
            <a:ext cx="1490278" cy="20335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A6EF16-496A-A8B2-A7F5-0682D8D73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043" y="1368278"/>
            <a:ext cx="1782029" cy="21777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768F5F-27B8-4155-490C-FED20444C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4726" y="1370713"/>
            <a:ext cx="1601097" cy="21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5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数学一概率论复习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概率论的知识相对较少，题型也是比较固定，主要考点是变量分布以及数字特征，后面几个章节考的较少，主要是理解和记忆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基础阶段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1BF907-EF02-907B-CA04-24AD1109F1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76" y="4476544"/>
            <a:ext cx="1530134" cy="15301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DC92BA-5A23-5CAB-36C8-85B353CB54F0}"/>
              </a:ext>
            </a:extLst>
          </p:cNvPr>
          <p:cNvSpPr txBox="1"/>
          <p:nvPr/>
        </p:nvSpPr>
        <p:spPr>
          <a:xfrm>
            <a:off x="-6714" y="303148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推荐的老师（网课）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730D9-15DC-813E-2968-71D46C04B199}"/>
              </a:ext>
            </a:extLst>
          </p:cNvPr>
          <p:cNvSpPr txBox="1"/>
          <p:nvPr/>
        </p:nvSpPr>
        <p:spPr>
          <a:xfrm>
            <a:off x="119336" y="3789040"/>
            <a:ext cx="385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余炳森老师和张宇老师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E76C61-586F-1127-3CF9-E3C0068D17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458363"/>
            <a:ext cx="1530134" cy="15301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9C9A557-315B-9B57-3B57-41EF2D425C8B}"/>
              </a:ext>
            </a:extLst>
          </p:cNvPr>
          <p:cNvSpPr txBox="1"/>
          <p:nvPr/>
        </p:nvSpPr>
        <p:spPr>
          <a:xfrm>
            <a:off x="4884426" y="908720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D876E2-5148-946B-3B07-2B84A4CE8E72}"/>
              </a:ext>
            </a:extLst>
          </p:cNvPr>
          <p:cNvSpPr txBox="1"/>
          <p:nvPr/>
        </p:nvSpPr>
        <p:spPr>
          <a:xfrm>
            <a:off x="4799856" y="360263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刷题书籍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48E5889-DA94-FA19-C69B-94FF54BB9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872" y="4137685"/>
            <a:ext cx="1317779" cy="18689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D0B7FE-EEEA-28C6-5AA8-7D9E2BF4F9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26" y="1393323"/>
            <a:ext cx="1868993" cy="18689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B563719-FFBD-4BC5-09D0-5C758B18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6663" y="1360099"/>
            <a:ext cx="1380059" cy="18689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AFB839C-7B48-00FE-953A-E9DDC45F84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6663" y="4137685"/>
            <a:ext cx="1384439" cy="18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8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数学一概率论复习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概率论的强化阶段和线性代数一样，针对题型，概率论的题型更加少，而且简单，做好归纳总结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强化阶段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1BF907-EF02-907B-CA04-24AD1109F1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76" y="4476544"/>
            <a:ext cx="1530134" cy="15301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DC92BA-5A23-5CAB-36C8-85B353CB54F0}"/>
              </a:ext>
            </a:extLst>
          </p:cNvPr>
          <p:cNvSpPr txBox="1"/>
          <p:nvPr/>
        </p:nvSpPr>
        <p:spPr>
          <a:xfrm>
            <a:off x="-6714" y="303148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推荐的老师（网课）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730D9-15DC-813E-2968-71D46C04B199}"/>
              </a:ext>
            </a:extLst>
          </p:cNvPr>
          <p:cNvSpPr txBox="1"/>
          <p:nvPr/>
        </p:nvSpPr>
        <p:spPr>
          <a:xfrm>
            <a:off x="119336" y="3789040"/>
            <a:ext cx="385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余炳森老师和张宇老师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E76C61-586F-1127-3CF9-E3C0068D17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458363"/>
            <a:ext cx="1530134" cy="15301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9C9A557-315B-9B57-3B57-41EF2D425C8B}"/>
              </a:ext>
            </a:extLst>
          </p:cNvPr>
          <p:cNvSpPr txBox="1"/>
          <p:nvPr/>
        </p:nvSpPr>
        <p:spPr>
          <a:xfrm>
            <a:off x="4884426" y="908720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D876E2-5148-946B-3B07-2B84A4CE8E72}"/>
              </a:ext>
            </a:extLst>
          </p:cNvPr>
          <p:cNvSpPr txBox="1"/>
          <p:nvPr/>
        </p:nvSpPr>
        <p:spPr>
          <a:xfrm>
            <a:off x="4799856" y="360263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刷题书籍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6D0B7FE-EEEA-28C6-5AA8-7D9E2BF4F9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26" y="1393323"/>
            <a:ext cx="1868993" cy="18689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F0D700-496D-E150-245B-8CB6BA1CB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051" y="1368277"/>
            <a:ext cx="1395495" cy="18870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F54755-B6C3-1059-56EE-C3B656043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3055" y="4095235"/>
            <a:ext cx="1490278" cy="20026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4FC79C-423F-F949-0456-531DB8FD72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0468" y="4095234"/>
            <a:ext cx="1382442" cy="20026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31AB766-8D31-CC5C-6E8E-C5A1360605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980" y="4064298"/>
            <a:ext cx="1490278" cy="20335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05D291-024B-6C34-4281-92599CDFCC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3188" y="1368277"/>
            <a:ext cx="1395495" cy="18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这个阶段就是不断的刷题补缺了，多做题的同时一定要多做总结和归纳，复习错题。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刷题冲刺阶段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822144-67C8-EFE8-BD63-31C99E675E2B}"/>
              </a:ext>
            </a:extLst>
          </p:cNvPr>
          <p:cNvSpPr txBox="1"/>
          <p:nvPr/>
        </p:nvSpPr>
        <p:spPr>
          <a:xfrm>
            <a:off x="61316" y="216192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可以刷的书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921331-2513-871D-B494-94C510FB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2761028"/>
            <a:ext cx="1490278" cy="20026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6170F9-5961-1DBF-459F-62F41C31D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5" y="2732151"/>
            <a:ext cx="1432258" cy="20026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3405F26-7843-1DDD-5693-B095381574B6}"/>
              </a:ext>
            </a:extLst>
          </p:cNvPr>
          <p:cNvSpPr txBox="1"/>
          <p:nvPr/>
        </p:nvSpPr>
        <p:spPr>
          <a:xfrm>
            <a:off x="4367808" y="927649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     </a:t>
            </a:r>
            <a:r>
              <a:rPr lang="zh-CN" altLang="en-US" sz="1800" dirty="0"/>
              <a:t>在冲刺阶段开始如果觉得自己的水平差不多了，可以先做一下</a:t>
            </a:r>
            <a:r>
              <a:rPr lang="en-US" altLang="zh-CN" sz="1800" dirty="0"/>
              <a:t>15</a:t>
            </a:r>
            <a:r>
              <a:rPr lang="zh-CN" altLang="en-US" sz="1800" dirty="0"/>
              <a:t>年以前的试卷，这些年份的试卷比较简单，一定要配合答题卡使用，模拟测试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CCA71E-DD7A-9D06-B8A8-7380C0DAE5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955959"/>
            <a:ext cx="1181327" cy="262516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8D55DFB-10AF-0D10-DEC8-3670EEB53672}"/>
              </a:ext>
            </a:extLst>
          </p:cNvPr>
          <p:cNvSpPr txBox="1"/>
          <p:nvPr/>
        </p:nvSpPr>
        <p:spPr>
          <a:xfrm>
            <a:off x="5951984" y="1952489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 冲刺阶段后面（</a:t>
            </a:r>
            <a:r>
              <a:rPr lang="en-US" altLang="zh-CN" sz="1600" dirty="0"/>
              <a:t>10</a:t>
            </a:r>
            <a:r>
              <a:rPr lang="zh-CN" altLang="en-US" sz="1600" dirty="0"/>
              <a:t>月份以后吧）就可以把近几年的真题模拟测试一下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E36E94-CCD0-AA4B-3B79-D44B05EB2A97}"/>
              </a:ext>
            </a:extLst>
          </p:cNvPr>
          <p:cNvSpPr txBox="1"/>
          <p:nvPr/>
        </p:nvSpPr>
        <p:spPr>
          <a:xfrm>
            <a:off x="5850153" y="2537264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    </a:t>
            </a:r>
            <a:r>
              <a:rPr lang="zh-CN" altLang="en-US" sz="1600" dirty="0"/>
              <a:t>各大机构和老师也会陆续发布冲刺卷和预测卷，根据自己时间安排，但是一定优先真题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4B6C368-B173-08BB-46FA-80C33CBBA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937" y="3645024"/>
            <a:ext cx="1526301" cy="204156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C859930-03B8-71B9-D97E-978D7B243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6090" y="3645024"/>
            <a:ext cx="1461457" cy="19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8E21FFC5-DBB7-F1C1-D20F-C483CDE904C4}"/>
              </a:ext>
            </a:extLst>
          </p:cNvPr>
          <p:cNvSpPr/>
          <p:nvPr/>
        </p:nvSpPr>
        <p:spPr>
          <a:xfrm>
            <a:off x="1134898" y="3017510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EE51E36-0220-EAA8-B219-BD8204D828F4}"/>
              </a:ext>
            </a:extLst>
          </p:cNvPr>
          <p:cNvSpPr/>
          <p:nvPr/>
        </p:nvSpPr>
        <p:spPr>
          <a:xfrm>
            <a:off x="1134898" y="4300091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5B257C-DF62-AC5E-E099-6F8ED154AF57}"/>
              </a:ext>
            </a:extLst>
          </p:cNvPr>
          <p:cNvSpPr/>
          <p:nvPr/>
        </p:nvSpPr>
        <p:spPr>
          <a:xfrm>
            <a:off x="1134898" y="1774339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数学一复习总结要点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57C8539-A73C-920D-F530-56D1740ABF1F}"/>
              </a:ext>
            </a:extLst>
          </p:cNvPr>
          <p:cNvSpPr/>
          <p:nvPr/>
        </p:nvSpPr>
        <p:spPr>
          <a:xfrm>
            <a:off x="1143435" y="1757024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2D3C72E-6983-83CA-CE77-E52BFE6FFAEB}"/>
              </a:ext>
            </a:extLst>
          </p:cNvPr>
          <p:cNvSpPr/>
          <p:nvPr/>
        </p:nvSpPr>
        <p:spPr>
          <a:xfrm>
            <a:off x="1124750" y="2990391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" name="Freeform 106">
            <a:extLst>
              <a:ext uri="{FF2B5EF4-FFF2-40B4-BE49-F238E27FC236}">
                <a16:creationId xmlns:a16="http://schemas.microsoft.com/office/drawing/2014/main" id="{91A508AA-CC95-B1CD-060B-9D4662243C21}"/>
              </a:ext>
            </a:extLst>
          </p:cNvPr>
          <p:cNvSpPr>
            <a:spLocks noEditPoints="1"/>
          </p:cNvSpPr>
          <p:nvPr/>
        </p:nvSpPr>
        <p:spPr bwMode="auto">
          <a:xfrm>
            <a:off x="1290886" y="1939468"/>
            <a:ext cx="333084" cy="300912"/>
          </a:xfrm>
          <a:custGeom>
            <a:avLst/>
            <a:gdLst>
              <a:gd name="T0" fmla="*/ 0 w 77"/>
              <a:gd name="T1" fmla="*/ 29 h 70"/>
              <a:gd name="T2" fmla="*/ 5 w 77"/>
              <a:gd name="T3" fmla="*/ 29 h 70"/>
              <a:gd name="T4" fmla="*/ 5 w 77"/>
              <a:gd name="T5" fmla="*/ 26 h 70"/>
              <a:gd name="T6" fmla="*/ 13 w 77"/>
              <a:gd name="T7" fmla="*/ 8 h 70"/>
              <a:gd name="T8" fmla="*/ 31 w 77"/>
              <a:gd name="T9" fmla="*/ 0 h 70"/>
              <a:gd name="T10" fmla="*/ 48 w 77"/>
              <a:gd name="T11" fmla="*/ 0 h 70"/>
              <a:gd name="T12" fmla="*/ 66 w 77"/>
              <a:gd name="T13" fmla="*/ 8 h 70"/>
              <a:gd name="T14" fmla="*/ 74 w 77"/>
              <a:gd name="T15" fmla="*/ 26 h 70"/>
              <a:gd name="T16" fmla="*/ 74 w 77"/>
              <a:gd name="T17" fmla="*/ 29 h 70"/>
              <a:gd name="T18" fmla="*/ 77 w 77"/>
              <a:gd name="T19" fmla="*/ 29 h 70"/>
              <a:gd name="T20" fmla="*/ 77 w 77"/>
              <a:gd name="T21" fmla="*/ 58 h 70"/>
              <a:gd name="T22" fmla="*/ 71 w 77"/>
              <a:gd name="T23" fmla="*/ 58 h 70"/>
              <a:gd name="T24" fmla="*/ 71 w 77"/>
              <a:gd name="T25" fmla="*/ 70 h 70"/>
              <a:gd name="T26" fmla="*/ 56 w 77"/>
              <a:gd name="T27" fmla="*/ 70 h 70"/>
              <a:gd name="T28" fmla="*/ 56 w 77"/>
              <a:gd name="T29" fmla="*/ 58 h 70"/>
              <a:gd name="T30" fmla="*/ 21 w 77"/>
              <a:gd name="T31" fmla="*/ 58 h 70"/>
              <a:gd name="T32" fmla="*/ 21 w 77"/>
              <a:gd name="T33" fmla="*/ 70 h 70"/>
              <a:gd name="T34" fmla="*/ 7 w 77"/>
              <a:gd name="T35" fmla="*/ 70 h 70"/>
              <a:gd name="T36" fmla="*/ 7 w 77"/>
              <a:gd name="T37" fmla="*/ 58 h 70"/>
              <a:gd name="T38" fmla="*/ 0 w 77"/>
              <a:gd name="T39" fmla="*/ 58 h 70"/>
              <a:gd name="T40" fmla="*/ 0 w 77"/>
              <a:gd name="T41" fmla="*/ 29 h 70"/>
              <a:gd name="T42" fmla="*/ 16 w 77"/>
              <a:gd name="T43" fmla="*/ 29 h 70"/>
              <a:gd name="T44" fmla="*/ 63 w 77"/>
              <a:gd name="T45" fmla="*/ 29 h 70"/>
              <a:gd name="T46" fmla="*/ 63 w 77"/>
              <a:gd name="T47" fmla="*/ 26 h 70"/>
              <a:gd name="T48" fmla="*/ 59 w 77"/>
              <a:gd name="T49" fmla="*/ 15 h 70"/>
              <a:gd name="T50" fmla="*/ 48 w 77"/>
              <a:gd name="T51" fmla="*/ 11 h 70"/>
              <a:gd name="T52" fmla="*/ 31 w 77"/>
              <a:gd name="T53" fmla="*/ 11 h 70"/>
              <a:gd name="T54" fmla="*/ 20 w 77"/>
              <a:gd name="T55" fmla="*/ 15 h 70"/>
              <a:gd name="T56" fmla="*/ 16 w 77"/>
              <a:gd name="T57" fmla="*/ 26 h 70"/>
              <a:gd name="T58" fmla="*/ 16 w 77"/>
              <a:gd name="T59" fmla="*/ 29 h 70"/>
              <a:gd name="T60" fmla="*/ 70 w 77"/>
              <a:gd name="T61" fmla="*/ 37 h 70"/>
              <a:gd name="T62" fmla="*/ 53 w 77"/>
              <a:gd name="T63" fmla="*/ 40 h 70"/>
              <a:gd name="T64" fmla="*/ 53 w 77"/>
              <a:gd name="T65" fmla="*/ 48 h 70"/>
              <a:gd name="T66" fmla="*/ 63 w 77"/>
              <a:gd name="T67" fmla="*/ 48 h 70"/>
              <a:gd name="T68" fmla="*/ 70 w 77"/>
              <a:gd name="T69" fmla="*/ 48 h 70"/>
              <a:gd name="T70" fmla="*/ 70 w 77"/>
              <a:gd name="T71" fmla="*/ 37 h 70"/>
              <a:gd name="T72" fmla="*/ 7 w 77"/>
              <a:gd name="T73" fmla="*/ 37 h 70"/>
              <a:gd name="T74" fmla="*/ 7 w 77"/>
              <a:gd name="T75" fmla="*/ 48 h 70"/>
              <a:gd name="T76" fmla="*/ 16 w 77"/>
              <a:gd name="T77" fmla="*/ 48 h 70"/>
              <a:gd name="T78" fmla="*/ 24 w 77"/>
              <a:gd name="T79" fmla="*/ 48 h 70"/>
              <a:gd name="T80" fmla="*/ 24 w 77"/>
              <a:gd name="T81" fmla="*/ 40 h 70"/>
              <a:gd name="T82" fmla="*/ 7 w 77"/>
              <a:gd name="T83" fmla="*/ 3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70">
                <a:moveTo>
                  <a:pt x="0" y="29"/>
                </a:moveTo>
                <a:cubicBezTo>
                  <a:pt x="5" y="29"/>
                  <a:pt x="5" y="29"/>
                  <a:pt x="5" y="29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19"/>
                  <a:pt x="8" y="12"/>
                  <a:pt x="13" y="8"/>
                </a:cubicBezTo>
                <a:cubicBezTo>
                  <a:pt x="17" y="3"/>
                  <a:pt x="24" y="0"/>
                  <a:pt x="3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5" y="0"/>
                  <a:pt x="61" y="3"/>
                  <a:pt x="66" y="8"/>
                </a:cubicBezTo>
                <a:cubicBezTo>
                  <a:pt x="71" y="12"/>
                  <a:pt x="74" y="19"/>
                  <a:pt x="74" y="26"/>
                </a:cubicBezTo>
                <a:cubicBezTo>
                  <a:pt x="74" y="29"/>
                  <a:pt x="74" y="29"/>
                  <a:pt x="74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58"/>
                  <a:pt x="77" y="58"/>
                  <a:pt x="77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70"/>
                  <a:pt x="71" y="70"/>
                  <a:pt x="71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58"/>
                  <a:pt x="56" y="58"/>
                  <a:pt x="56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70"/>
                  <a:pt x="21" y="70"/>
                  <a:pt x="21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58"/>
                  <a:pt x="7" y="58"/>
                  <a:pt x="7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9"/>
                  <a:pt x="0" y="29"/>
                  <a:pt x="0" y="29"/>
                </a:cubicBezTo>
                <a:close/>
                <a:moveTo>
                  <a:pt x="16" y="29"/>
                </a:moveTo>
                <a:cubicBezTo>
                  <a:pt x="63" y="29"/>
                  <a:pt x="63" y="29"/>
                  <a:pt x="63" y="29"/>
                </a:cubicBezTo>
                <a:cubicBezTo>
                  <a:pt x="63" y="26"/>
                  <a:pt x="63" y="26"/>
                  <a:pt x="63" y="26"/>
                </a:cubicBezTo>
                <a:cubicBezTo>
                  <a:pt x="63" y="22"/>
                  <a:pt x="61" y="18"/>
                  <a:pt x="59" y="15"/>
                </a:cubicBezTo>
                <a:cubicBezTo>
                  <a:pt x="56" y="13"/>
                  <a:pt x="52" y="11"/>
                  <a:pt x="48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7" y="11"/>
                  <a:pt x="23" y="13"/>
                  <a:pt x="20" y="15"/>
                </a:cubicBezTo>
                <a:cubicBezTo>
                  <a:pt x="18" y="18"/>
                  <a:pt x="16" y="22"/>
                  <a:pt x="16" y="26"/>
                </a:cubicBezTo>
                <a:cubicBezTo>
                  <a:pt x="16" y="29"/>
                  <a:pt x="16" y="29"/>
                  <a:pt x="16" y="29"/>
                </a:cubicBezTo>
                <a:close/>
                <a:moveTo>
                  <a:pt x="70" y="37"/>
                </a:moveTo>
                <a:cubicBezTo>
                  <a:pt x="53" y="40"/>
                  <a:pt x="53" y="40"/>
                  <a:pt x="53" y="40"/>
                </a:cubicBezTo>
                <a:cubicBezTo>
                  <a:pt x="53" y="48"/>
                  <a:pt x="53" y="48"/>
                  <a:pt x="5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37"/>
                  <a:pt x="70" y="37"/>
                  <a:pt x="70" y="37"/>
                </a:cubicBezTo>
                <a:close/>
                <a:moveTo>
                  <a:pt x="7" y="37"/>
                </a:moveTo>
                <a:cubicBezTo>
                  <a:pt x="7" y="48"/>
                  <a:pt x="7" y="48"/>
                  <a:pt x="7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40"/>
                  <a:pt x="24" y="40"/>
                  <a:pt x="24" y="40"/>
                </a:cubicBezTo>
                <a:lnTo>
                  <a:pt x="7" y="37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Freeform 170">
            <a:extLst>
              <a:ext uri="{FF2B5EF4-FFF2-40B4-BE49-F238E27FC236}">
                <a16:creationId xmlns:a16="http://schemas.microsoft.com/office/drawing/2014/main" id="{AA78A3C8-C7B0-A656-F491-C5BA665ADBCA}"/>
              </a:ext>
            </a:extLst>
          </p:cNvPr>
          <p:cNvSpPr>
            <a:spLocks/>
          </p:cNvSpPr>
          <p:nvPr/>
        </p:nvSpPr>
        <p:spPr bwMode="auto">
          <a:xfrm>
            <a:off x="1306243" y="4443143"/>
            <a:ext cx="333084" cy="303897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176">
            <a:extLst>
              <a:ext uri="{FF2B5EF4-FFF2-40B4-BE49-F238E27FC236}">
                <a16:creationId xmlns:a16="http://schemas.microsoft.com/office/drawing/2014/main" id="{427EDF09-B1AE-7E71-32F4-F1534C1A627B}"/>
              </a:ext>
            </a:extLst>
          </p:cNvPr>
          <p:cNvSpPr>
            <a:spLocks noEditPoints="1"/>
          </p:cNvSpPr>
          <p:nvPr/>
        </p:nvSpPr>
        <p:spPr bwMode="auto">
          <a:xfrm>
            <a:off x="1306243" y="3137324"/>
            <a:ext cx="279627" cy="348813"/>
          </a:xfrm>
          <a:custGeom>
            <a:avLst/>
            <a:gdLst>
              <a:gd name="T0" fmla="*/ 49 w 85"/>
              <a:gd name="T1" fmla="*/ 26 h 106"/>
              <a:gd name="T2" fmla="*/ 33 w 85"/>
              <a:gd name="T3" fmla="*/ 22 h 106"/>
              <a:gd name="T4" fmla="*/ 26 w 85"/>
              <a:gd name="T5" fmla="*/ 42 h 106"/>
              <a:gd name="T6" fmla="*/ 34 w 85"/>
              <a:gd name="T7" fmla="*/ 55 h 106"/>
              <a:gd name="T8" fmla="*/ 35 w 85"/>
              <a:gd name="T9" fmla="*/ 59 h 106"/>
              <a:gd name="T10" fmla="*/ 49 w 85"/>
              <a:gd name="T11" fmla="*/ 63 h 106"/>
              <a:gd name="T12" fmla="*/ 63 w 85"/>
              <a:gd name="T13" fmla="*/ 59 h 106"/>
              <a:gd name="T14" fmla="*/ 63 w 85"/>
              <a:gd name="T15" fmla="*/ 55 h 106"/>
              <a:gd name="T16" fmla="*/ 72 w 85"/>
              <a:gd name="T17" fmla="*/ 42 h 106"/>
              <a:gd name="T18" fmla="*/ 64 w 85"/>
              <a:gd name="T19" fmla="*/ 22 h 106"/>
              <a:gd name="T20" fmla="*/ 49 w 85"/>
              <a:gd name="T21" fmla="*/ 26 h 106"/>
              <a:gd name="T22" fmla="*/ 84 w 85"/>
              <a:gd name="T23" fmla="*/ 77 h 106"/>
              <a:gd name="T24" fmla="*/ 14 w 85"/>
              <a:gd name="T25" fmla="*/ 77 h 106"/>
              <a:gd name="T26" fmla="*/ 11 w 85"/>
              <a:gd name="T27" fmla="*/ 87 h 106"/>
              <a:gd name="T28" fmla="*/ 11 w 85"/>
              <a:gd name="T29" fmla="*/ 87 h 106"/>
              <a:gd name="T30" fmla="*/ 14 w 85"/>
              <a:gd name="T31" fmla="*/ 96 h 106"/>
              <a:gd name="T32" fmla="*/ 85 w 85"/>
              <a:gd name="T33" fmla="*/ 96 h 106"/>
              <a:gd name="T34" fmla="*/ 85 w 85"/>
              <a:gd name="T35" fmla="*/ 106 h 106"/>
              <a:gd name="T36" fmla="*/ 12 w 85"/>
              <a:gd name="T37" fmla="*/ 106 h 106"/>
              <a:gd name="T38" fmla="*/ 10 w 85"/>
              <a:gd name="T39" fmla="*/ 106 h 106"/>
              <a:gd name="T40" fmla="*/ 8 w 85"/>
              <a:gd name="T41" fmla="*/ 105 h 106"/>
              <a:gd name="T42" fmla="*/ 7 w 85"/>
              <a:gd name="T43" fmla="*/ 104 h 106"/>
              <a:gd name="T44" fmla="*/ 0 w 85"/>
              <a:gd name="T45" fmla="*/ 87 h 106"/>
              <a:gd name="T46" fmla="*/ 0 w 85"/>
              <a:gd name="T47" fmla="*/ 87 h 106"/>
              <a:gd name="T48" fmla="*/ 7 w 85"/>
              <a:gd name="T49" fmla="*/ 69 h 106"/>
              <a:gd name="T50" fmla="*/ 8 w 85"/>
              <a:gd name="T51" fmla="*/ 68 h 106"/>
              <a:gd name="T52" fmla="*/ 9 w 85"/>
              <a:gd name="T53" fmla="*/ 66 h 106"/>
              <a:gd name="T54" fmla="*/ 12 w 85"/>
              <a:gd name="T55" fmla="*/ 66 h 106"/>
              <a:gd name="T56" fmla="*/ 84 w 85"/>
              <a:gd name="T57" fmla="*/ 66 h 106"/>
              <a:gd name="T58" fmla="*/ 84 w 85"/>
              <a:gd name="T59" fmla="*/ 77 h 106"/>
              <a:gd name="T60" fmla="*/ 16 w 85"/>
              <a:gd name="T61" fmla="*/ 91 h 106"/>
              <a:gd name="T62" fmla="*/ 16 w 85"/>
              <a:gd name="T63" fmla="*/ 93 h 106"/>
              <a:gd name="T64" fmla="*/ 78 w 85"/>
              <a:gd name="T65" fmla="*/ 93 h 106"/>
              <a:gd name="T66" fmla="*/ 78 w 85"/>
              <a:gd name="T67" fmla="*/ 91 h 106"/>
              <a:gd name="T68" fmla="*/ 16 w 85"/>
              <a:gd name="T69" fmla="*/ 91 h 106"/>
              <a:gd name="T70" fmla="*/ 16 w 85"/>
              <a:gd name="T71" fmla="*/ 80 h 106"/>
              <a:gd name="T72" fmla="*/ 16 w 85"/>
              <a:gd name="T73" fmla="*/ 82 h 106"/>
              <a:gd name="T74" fmla="*/ 78 w 85"/>
              <a:gd name="T75" fmla="*/ 82 h 106"/>
              <a:gd name="T76" fmla="*/ 78 w 85"/>
              <a:gd name="T77" fmla="*/ 80 h 106"/>
              <a:gd name="T78" fmla="*/ 16 w 85"/>
              <a:gd name="T79" fmla="*/ 80 h 106"/>
              <a:gd name="T80" fmla="*/ 16 w 85"/>
              <a:gd name="T81" fmla="*/ 85 h 106"/>
              <a:gd name="T82" fmla="*/ 16 w 85"/>
              <a:gd name="T83" fmla="*/ 88 h 106"/>
              <a:gd name="T84" fmla="*/ 78 w 85"/>
              <a:gd name="T85" fmla="*/ 88 h 106"/>
              <a:gd name="T86" fmla="*/ 78 w 85"/>
              <a:gd name="T87" fmla="*/ 85 h 106"/>
              <a:gd name="T88" fmla="*/ 16 w 85"/>
              <a:gd name="T89" fmla="*/ 85 h 106"/>
              <a:gd name="T90" fmla="*/ 50 w 85"/>
              <a:gd name="T91" fmla="*/ 10 h 106"/>
              <a:gd name="T92" fmla="*/ 73 w 85"/>
              <a:gd name="T93" fmla="*/ 8 h 106"/>
              <a:gd name="T94" fmla="*/ 51 w 85"/>
              <a:gd name="T95" fmla="*/ 15 h 106"/>
              <a:gd name="T96" fmla="*/ 50 w 85"/>
              <a:gd name="T97" fmla="*/ 24 h 106"/>
              <a:gd name="T98" fmla="*/ 48 w 85"/>
              <a:gd name="T99" fmla="*/ 24 h 106"/>
              <a:gd name="T100" fmla="*/ 40 w 85"/>
              <a:gd name="T101" fmla="*/ 8 h 106"/>
              <a:gd name="T102" fmla="*/ 46 w 85"/>
              <a:gd name="T103" fmla="*/ 4 h 106"/>
              <a:gd name="T104" fmla="*/ 50 w 85"/>
              <a:gd name="T105" fmla="*/ 1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5" h="106">
                <a:moveTo>
                  <a:pt x="49" y="26"/>
                </a:moveTo>
                <a:cubicBezTo>
                  <a:pt x="47" y="24"/>
                  <a:pt x="40" y="19"/>
                  <a:pt x="33" y="22"/>
                </a:cubicBezTo>
                <a:cubicBezTo>
                  <a:pt x="25" y="25"/>
                  <a:pt x="22" y="34"/>
                  <a:pt x="26" y="42"/>
                </a:cubicBezTo>
                <a:cubicBezTo>
                  <a:pt x="30" y="50"/>
                  <a:pt x="33" y="53"/>
                  <a:pt x="34" y="55"/>
                </a:cubicBezTo>
                <a:cubicBezTo>
                  <a:pt x="35" y="56"/>
                  <a:pt x="34" y="58"/>
                  <a:pt x="35" y="59"/>
                </a:cubicBezTo>
                <a:cubicBezTo>
                  <a:pt x="36" y="64"/>
                  <a:pt x="46" y="66"/>
                  <a:pt x="49" y="63"/>
                </a:cubicBezTo>
                <a:cubicBezTo>
                  <a:pt x="52" y="66"/>
                  <a:pt x="62" y="64"/>
                  <a:pt x="63" y="59"/>
                </a:cubicBezTo>
                <a:cubicBezTo>
                  <a:pt x="63" y="58"/>
                  <a:pt x="63" y="56"/>
                  <a:pt x="63" y="55"/>
                </a:cubicBezTo>
                <a:cubicBezTo>
                  <a:pt x="64" y="53"/>
                  <a:pt x="68" y="50"/>
                  <a:pt x="72" y="42"/>
                </a:cubicBezTo>
                <a:cubicBezTo>
                  <a:pt x="76" y="34"/>
                  <a:pt x="73" y="25"/>
                  <a:pt x="64" y="22"/>
                </a:cubicBezTo>
                <a:cubicBezTo>
                  <a:pt x="58" y="19"/>
                  <a:pt x="51" y="24"/>
                  <a:pt x="49" y="26"/>
                </a:cubicBezTo>
                <a:close/>
                <a:moveTo>
                  <a:pt x="8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1" y="80"/>
                  <a:pt x="10" y="83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90"/>
                  <a:pt x="12" y="93"/>
                  <a:pt x="14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0" y="106"/>
                  <a:pt x="10" y="106"/>
                  <a:pt x="10" y="106"/>
                </a:cubicBezTo>
                <a:cubicBezTo>
                  <a:pt x="8" y="105"/>
                  <a:pt x="8" y="105"/>
                  <a:pt x="8" y="105"/>
                </a:cubicBezTo>
                <a:cubicBezTo>
                  <a:pt x="8" y="104"/>
                  <a:pt x="7" y="104"/>
                  <a:pt x="7" y="104"/>
                </a:cubicBezTo>
                <a:cubicBezTo>
                  <a:pt x="3" y="99"/>
                  <a:pt x="0" y="93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1"/>
                  <a:pt x="2" y="74"/>
                  <a:pt x="7" y="69"/>
                </a:cubicBezTo>
                <a:cubicBezTo>
                  <a:pt x="7" y="69"/>
                  <a:pt x="7" y="68"/>
                  <a:pt x="8" y="68"/>
                </a:cubicBezTo>
                <a:cubicBezTo>
                  <a:pt x="9" y="66"/>
                  <a:pt x="9" y="66"/>
                  <a:pt x="9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84" y="66"/>
                  <a:pt x="84" y="66"/>
                  <a:pt x="84" y="66"/>
                </a:cubicBezTo>
                <a:cubicBezTo>
                  <a:pt x="84" y="77"/>
                  <a:pt x="84" y="77"/>
                  <a:pt x="84" y="77"/>
                </a:cubicBezTo>
                <a:close/>
                <a:moveTo>
                  <a:pt x="16" y="91"/>
                </a:moveTo>
                <a:cubicBezTo>
                  <a:pt x="16" y="93"/>
                  <a:pt x="16" y="93"/>
                  <a:pt x="16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91"/>
                  <a:pt x="78" y="91"/>
                  <a:pt x="78" y="91"/>
                </a:cubicBezTo>
                <a:cubicBezTo>
                  <a:pt x="16" y="91"/>
                  <a:pt x="16" y="91"/>
                  <a:pt x="16" y="91"/>
                </a:cubicBezTo>
                <a:close/>
                <a:moveTo>
                  <a:pt x="16" y="80"/>
                </a:moveTo>
                <a:cubicBezTo>
                  <a:pt x="16" y="82"/>
                  <a:pt x="16" y="82"/>
                  <a:pt x="16" y="82"/>
                </a:cubicBezTo>
                <a:cubicBezTo>
                  <a:pt x="78" y="82"/>
                  <a:pt x="78" y="82"/>
                  <a:pt x="78" y="82"/>
                </a:cubicBezTo>
                <a:cubicBezTo>
                  <a:pt x="78" y="80"/>
                  <a:pt x="78" y="80"/>
                  <a:pt x="78" y="80"/>
                </a:cubicBezTo>
                <a:cubicBezTo>
                  <a:pt x="16" y="80"/>
                  <a:pt x="16" y="80"/>
                  <a:pt x="16" y="80"/>
                </a:cubicBezTo>
                <a:close/>
                <a:moveTo>
                  <a:pt x="16" y="85"/>
                </a:moveTo>
                <a:cubicBezTo>
                  <a:pt x="16" y="88"/>
                  <a:pt x="16" y="88"/>
                  <a:pt x="16" y="88"/>
                </a:cubicBezTo>
                <a:cubicBezTo>
                  <a:pt x="78" y="88"/>
                  <a:pt x="78" y="88"/>
                  <a:pt x="78" y="88"/>
                </a:cubicBezTo>
                <a:cubicBezTo>
                  <a:pt x="78" y="85"/>
                  <a:pt x="78" y="85"/>
                  <a:pt x="78" y="85"/>
                </a:cubicBezTo>
                <a:cubicBezTo>
                  <a:pt x="16" y="85"/>
                  <a:pt x="16" y="85"/>
                  <a:pt x="16" y="85"/>
                </a:cubicBezTo>
                <a:close/>
                <a:moveTo>
                  <a:pt x="50" y="10"/>
                </a:moveTo>
                <a:cubicBezTo>
                  <a:pt x="54" y="0"/>
                  <a:pt x="64" y="5"/>
                  <a:pt x="73" y="8"/>
                </a:cubicBezTo>
                <a:cubicBezTo>
                  <a:pt x="69" y="14"/>
                  <a:pt x="58" y="18"/>
                  <a:pt x="51" y="15"/>
                </a:cubicBezTo>
                <a:cubicBezTo>
                  <a:pt x="51" y="18"/>
                  <a:pt x="50" y="21"/>
                  <a:pt x="50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17"/>
                  <a:pt x="46" y="13"/>
                  <a:pt x="40" y="8"/>
                </a:cubicBezTo>
                <a:cubicBezTo>
                  <a:pt x="46" y="4"/>
                  <a:pt x="46" y="4"/>
                  <a:pt x="46" y="4"/>
                </a:cubicBezTo>
                <a:cubicBezTo>
                  <a:pt x="48" y="6"/>
                  <a:pt x="50" y="8"/>
                  <a:pt x="50" y="1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BCFAD35-5A04-EFDB-52DA-C0257529CE74}"/>
              </a:ext>
            </a:extLst>
          </p:cNvPr>
          <p:cNvGrpSpPr/>
          <p:nvPr/>
        </p:nvGrpSpPr>
        <p:grpSpPr>
          <a:xfrm>
            <a:off x="1938702" y="1757024"/>
            <a:ext cx="3509225" cy="683911"/>
            <a:chOff x="451471" y="1880595"/>
            <a:chExt cx="3024336" cy="68391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370C22-53CC-32E2-012B-FE09ECF1033B}"/>
                </a:ext>
              </a:extLst>
            </p:cNvPr>
            <p:cNvSpPr txBox="1"/>
            <p:nvPr/>
          </p:nvSpPr>
          <p:spPr>
            <a:xfrm>
              <a:off x="453803" y="2081169"/>
              <a:ext cx="3022004" cy="483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数学一内容很多，而且需要大量刷题，因此跨度很长，需要至少两轮复习，克服遗忘的内容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E7EA6D6-AEE8-5465-92C1-CED38A72A7D3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多轮复习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562467-466F-9493-5C80-A9AA2FD07C45}"/>
              </a:ext>
            </a:extLst>
          </p:cNvPr>
          <p:cNvGrpSpPr/>
          <p:nvPr/>
        </p:nvGrpSpPr>
        <p:grpSpPr>
          <a:xfrm>
            <a:off x="1938702" y="2990391"/>
            <a:ext cx="3509225" cy="891661"/>
            <a:chOff x="451471" y="1880595"/>
            <a:chExt cx="3024336" cy="89166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8F809CA-CF7B-5A1C-9225-0784E38B0DEB}"/>
                </a:ext>
              </a:extLst>
            </p:cNvPr>
            <p:cNvSpPr txBox="1"/>
            <p:nvPr/>
          </p:nvSpPr>
          <p:spPr>
            <a:xfrm>
              <a:off x="453803" y="2081169"/>
              <a:ext cx="3022004" cy="6910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数学一定要多刷题，除此之外，要总结归纳复习纠错，数一有很多固定题型，一定要总结好，考试时候做到快和对。真题一定要优先，复杂典型的真题一定理解透彻，尤其是近几年的真题。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7295809-47D6-F1D6-960B-6C8BB0463910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多刷题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89B122E-7C4C-73ED-70D3-735A41A8C785}"/>
              </a:ext>
            </a:extLst>
          </p:cNvPr>
          <p:cNvGrpSpPr/>
          <p:nvPr/>
        </p:nvGrpSpPr>
        <p:grpSpPr>
          <a:xfrm>
            <a:off x="1938702" y="4223758"/>
            <a:ext cx="3533564" cy="500130"/>
            <a:chOff x="451471" y="1880595"/>
            <a:chExt cx="3045312" cy="5001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61E7A3C-7F77-D045-436C-C99F6D5281F1}"/>
                </a:ext>
              </a:extLst>
            </p:cNvPr>
            <p:cNvSpPr txBox="1"/>
            <p:nvPr/>
          </p:nvSpPr>
          <p:spPr>
            <a:xfrm>
              <a:off x="474779" y="2105137"/>
              <a:ext cx="3022004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数学尽可能保证两天内做一些题，保证题感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B662302-9695-86B4-CE6D-2BADD0073EF7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保持题感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007516A-9867-40B9-8F95-046B38CCE8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17" y="1102535"/>
            <a:ext cx="1046909" cy="23264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A0F0FBC-7A61-BD6F-7A60-F88A34DDB30D}"/>
              </a:ext>
            </a:extLst>
          </p:cNvPr>
          <p:cNvSpPr txBox="1"/>
          <p:nvPr/>
        </p:nvSpPr>
        <p:spPr>
          <a:xfrm>
            <a:off x="6096000" y="76470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武老师的每日一题</a:t>
            </a:r>
          </a:p>
        </p:txBody>
      </p:sp>
    </p:spTree>
    <p:extLst>
      <p:ext uri="{BB962C8B-B14F-4D97-AF65-F5344CB8AC3E}">
        <p14:creationId xmlns:p14="http://schemas.microsoft.com/office/powerpoint/2010/main" val="173039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>
            <a:extLst>
              <a:ext uri="{FF2B5EF4-FFF2-40B4-BE49-F238E27FC236}">
                <a16:creationId xmlns:a16="http://schemas.microsoft.com/office/drawing/2014/main" id="{0FC3238E-8096-AE0D-D9C1-1A47E15290E4}"/>
              </a:ext>
            </a:extLst>
          </p:cNvPr>
          <p:cNvGrpSpPr/>
          <p:nvPr/>
        </p:nvGrpSpPr>
        <p:grpSpPr>
          <a:xfrm rot="1895490">
            <a:off x="7314001" y="783756"/>
            <a:ext cx="3003113" cy="5499659"/>
            <a:chOff x="7197343" y="1612049"/>
            <a:chExt cx="1253553" cy="2295656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BFC9F6B-867F-0DA2-BC57-6D57BD4DBCBE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" name="图形 1">
              <a:extLst>
                <a:ext uri="{FF2B5EF4-FFF2-40B4-BE49-F238E27FC236}">
                  <a16:creationId xmlns:a16="http://schemas.microsoft.com/office/drawing/2014/main" id="{C97F7B02-D77E-45B4-F229-4B5B625FE3D2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C75EAC72-7A28-DD3E-EBF3-7AD0C214452C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08D332DA-C81D-17C3-C352-F5697578F254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40BF1948-B33D-917D-7FCB-67324F36191F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4734FB5-7B51-1534-6DC5-2FD3BA627715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E327EA5E-BA6B-AD2C-ABD1-5610E2DCA1DF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5D3777B-44A4-88DA-2A30-1223E393EAE6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323428C-6FA7-496D-B41C-2153F89535D8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20D7C30-D512-1750-6610-1F36C2FCE3F7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4ACD1638-1A09-DCFF-29E1-679972360D8D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05FA650-BEF9-92B3-0C0F-199182DE9DC8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C86298D-6C20-8D6E-7CB2-847CABE13D40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F78CB36C-96E8-8CDC-32A8-99D17AE9C1F4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9FBD2157-D790-CB7E-3129-D58F1360F53A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B96C245-E0BE-B3E7-8061-929CEC0EDDE0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8B58451B-5F51-3316-F8EB-61A57C560CAA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0AE311-F3AA-3592-FF80-C0FAA1CA7C56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EA82520-6F49-1C1D-D0F4-494E49050F27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567CD931-20C5-5227-B881-FF21D4AB1E84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8E9711-6A82-C0F6-0BE4-2AACFAC0AD69}"/>
              </a:ext>
            </a:extLst>
          </p:cNvPr>
          <p:cNvGrpSpPr/>
          <p:nvPr/>
        </p:nvGrpSpPr>
        <p:grpSpPr>
          <a:xfrm>
            <a:off x="2370444" y="2967867"/>
            <a:ext cx="3033963" cy="637753"/>
            <a:chOff x="1621877" y="2705484"/>
            <a:chExt cx="4778086" cy="63775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9540F3B-7A09-6BC8-05B7-41BF780C0628}"/>
                </a:ext>
              </a:extLst>
            </p:cNvPr>
            <p:cNvSpPr/>
            <p:nvPr/>
          </p:nvSpPr>
          <p:spPr>
            <a:xfrm>
              <a:off x="1719443" y="2793197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9963626-F0A2-208C-14E1-118754433A76}"/>
                </a:ext>
              </a:extLst>
            </p:cNvPr>
            <p:cNvSpPr/>
            <p:nvPr/>
          </p:nvSpPr>
          <p:spPr>
            <a:xfrm>
              <a:off x="1621877" y="2705484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2733611" y="3029341"/>
            <a:ext cx="206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英语复习方法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2226572" y="55589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zh-CN" altLang="en-US" sz="138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英语</a:t>
            </a:r>
          </a:p>
        </p:txBody>
      </p:sp>
    </p:spTree>
    <p:extLst>
      <p:ext uri="{BB962C8B-B14F-4D97-AF65-F5344CB8AC3E}">
        <p14:creationId xmlns:p14="http://schemas.microsoft.com/office/powerpoint/2010/main" val="279280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英语一考试题型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140AE1-A7CE-BC4A-2AEA-5EFF6D1B1E00}"/>
              </a:ext>
            </a:extLst>
          </p:cNvPr>
          <p:cNvSpPr txBox="1"/>
          <p:nvPr/>
        </p:nvSpPr>
        <p:spPr>
          <a:xfrm>
            <a:off x="3380399" y="1482651"/>
            <a:ext cx="115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英语一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693D5E-74BE-DCAB-CE54-0DED21F0D7F8}"/>
              </a:ext>
            </a:extLst>
          </p:cNvPr>
          <p:cNvSpPr txBox="1"/>
          <p:nvPr/>
        </p:nvSpPr>
        <p:spPr>
          <a:xfrm>
            <a:off x="4532529" y="1636539"/>
            <a:ext cx="100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:</a:t>
            </a:r>
            <a:r>
              <a:rPr lang="zh-CN" altLang="en-US" sz="1400" dirty="0"/>
              <a:t>题型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ECD14C-6B9A-803C-011D-A34B4CA78F2C}"/>
              </a:ext>
            </a:extLst>
          </p:cNvPr>
          <p:cNvSpPr txBox="1"/>
          <p:nvPr/>
        </p:nvSpPr>
        <p:spPr>
          <a:xfrm>
            <a:off x="3359696" y="2030968"/>
            <a:ext cx="422228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客观题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一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完型填空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20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0.5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阅读理解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四篇文章，每篇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5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题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创新题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主要有三种，段落选标题，段落排序，七选五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主观题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四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翻译题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 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 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英译汉，一篇文章，翻译划线的句子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五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小作文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 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分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一般为告示，通知，信等题材，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100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词左右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六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大作文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分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给定漫画，图标，自拟立意，议论文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D47E14-F959-612F-AE5E-2CD70D672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43" y="1204024"/>
            <a:ext cx="3028866" cy="16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0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英语一复习策略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4F281D-E37A-29E2-AC46-7A1029337A3E}"/>
              </a:ext>
            </a:extLst>
          </p:cNvPr>
          <p:cNvSpPr txBox="1"/>
          <p:nvPr/>
        </p:nvSpPr>
        <p:spPr>
          <a:xfrm>
            <a:off x="191344" y="112474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总体安排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19336" y="1628800"/>
            <a:ext cx="39604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英语的主要流程就是背单词，学语法，针对题型做真题，先做阅读和完型，然后创新题，翻译，最后作文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从时间上，大概可以分为</a:t>
            </a:r>
            <a:endParaRPr lang="en-US" altLang="zh-CN" sz="1400" dirty="0"/>
          </a:p>
          <a:p>
            <a:r>
              <a:rPr lang="en-US" altLang="zh-CN" sz="1400" dirty="0"/>
              <a:t>7</a:t>
            </a:r>
            <a:r>
              <a:rPr lang="zh-CN" altLang="en-US" sz="1400" dirty="0"/>
              <a:t>月前 过一遍单词，顺便看语法</a:t>
            </a:r>
            <a:endParaRPr lang="en-US" altLang="zh-CN" sz="1400" dirty="0"/>
          </a:p>
          <a:p>
            <a:r>
              <a:rPr lang="en-US" altLang="zh-CN" sz="1400" dirty="0"/>
              <a:t>7</a:t>
            </a:r>
            <a:r>
              <a:rPr lang="zh-CN" altLang="en-US" sz="1400" dirty="0"/>
              <a:t>，</a:t>
            </a:r>
            <a:r>
              <a:rPr lang="en-US" altLang="zh-CN" sz="1400" dirty="0"/>
              <a:t>8</a:t>
            </a:r>
            <a:r>
              <a:rPr lang="zh-CN" altLang="en-US" sz="1400" dirty="0"/>
              <a:t>月做完型和阅读</a:t>
            </a:r>
            <a:endParaRPr lang="en-US" altLang="zh-CN" sz="1400" dirty="0"/>
          </a:p>
          <a:p>
            <a:r>
              <a:rPr lang="en-US" altLang="zh-CN" sz="1400" dirty="0"/>
              <a:t>9</a:t>
            </a:r>
            <a:r>
              <a:rPr lang="zh-CN" altLang="en-US" sz="1400" dirty="0"/>
              <a:t>，</a:t>
            </a:r>
            <a:r>
              <a:rPr lang="en-US" altLang="zh-CN" sz="1400" dirty="0"/>
              <a:t>10</a:t>
            </a:r>
            <a:r>
              <a:rPr lang="zh-CN" altLang="en-US" sz="1400" dirty="0"/>
              <a:t>月开针对创新题，翻译，中间也可穿插做阅读</a:t>
            </a:r>
            <a:endParaRPr lang="en-US" altLang="zh-CN" sz="1400" dirty="0"/>
          </a:p>
          <a:p>
            <a:r>
              <a:rPr lang="en-US" altLang="zh-CN" sz="1400" dirty="0"/>
              <a:t>10,11</a:t>
            </a:r>
            <a:r>
              <a:rPr lang="zh-CN" altLang="en-US" sz="1400" dirty="0"/>
              <a:t>月模拟测试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	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32DB58-BBC4-D4CA-49FC-5CFC98863CB8}"/>
              </a:ext>
            </a:extLst>
          </p:cNvPr>
          <p:cNvSpPr txBox="1"/>
          <p:nvPr/>
        </p:nvSpPr>
        <p:spPr>
          <a:xfrm>
            <a:off x="5303912" y="69782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     同样推荐去看考研老师的视频，我只听过田静老师的课，还是很不错的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89D992-92E2-0B25-B3CB-66E41A5E4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718281"/>
            <a:ext cx="1440160" cy="32003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15753B-3992-A3D1-BC95-E0EE12734E11}"/>
              </a:ext>
            </a:extLst>
          </p:cNvPr>
          <p:cNvSpPr txBox="1"/>
          <p:nvPr/>
        </p:nvSpPr>
        <p:spPr>
          <a:xfrm>
            <a:off x="-7659" y="3861048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中间要不断的巩固单词，理解长难句，学会把握英语文章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93022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英语一复习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0CF2FD-EA85-B3CE-038D-BE4A1A27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85" y="1571985"/>
            <a:ext cx="1421177" cy="21344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BE7D3E-D2F4-AAA3-C952-AFBE00FE9155}"/>
              </a:ext>
            </a:extLst>
          </p:cNvPr>
          <p:cNvSpPr txBox="1"/>
          <p:nvPr/>
        </p:nvSpPr>
        <p:spPr>
          <a:xfrm>
            <a:off x="551384" y="1268760"/>
            <a:ext cx="142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背单词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6D9F26-F26E-7541-2BEF-DCB99A4D4A33}"/>
              </a:ext>
            </a:extLst>
          </p:cNvPr>
          <p:cNvSpPr txBox="1"/>
          <p:nvPr/>
        </p:nvSpPr>
        <p:spPr>
          <a:xfrm>
            <a:off x="551384" y="1778931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  背单词的目标是做到会拼写和知道中文意思，对听读每要求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F4E7AF-E133-C06E-D104-7639B91D37CC}"/>
              </a:ext>
            </a:extLst>
          </p:cNvPr>
          <p:cNvSpPr txBox="1"/>
          <p:nvPr/>
        </p:nvSpPr>
        <p:spPr>
          <a:xfrm>
            <a:off x="551384" y="251265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单词的划分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D2490D-CDD6-4C9A-E659-703A18DC4D4F}"/>
              </a:ext>
            </a:extLst>
          </p:cNvPr>
          <p:cNvSpPr txBox="1"/>
          <p:nvPr/>
        </p:nvSpPr>
        <p:spPr>
          <a:xfrm>
            <a:off x="551384" y="3140968"/>
            <a:ext cx="4176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/>
              <a:t>2000</a:t>
            </a:r>
            <a:r>
              <a:rPr lang="zh-CN" altLang="en-US" sz="1400" dirty="0"/>
              <a:t>个左右的需要重点学习</a:t>
            </a:r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/>
              <a:t>2000</a:t>
            </a:r>
            <a:r>
              <a:rPr lang="zh-CN" altLang="en-US" sz="1400" dirty="0"/>
              <a:t>个左右的简单词</a:t>
            </a:r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/>
              <a:t>1500</a:t>
            </a:r>
            <a:r>
              <a:rPr lang="zh-CN" altLang="en-US" sz="1400" dirty="0"/>
              <a:t>个生僻且不常考的复杂词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2D0FBE-7461-B50C-BAB3-0546A1B88C28}"/>
              </a:ext>
            </a:extLst>
          </p:cNvPr>
          <p:cNvSpPr txBox="1"/>
          <p:nvPr/>
        </p:nvSpPr>
        <p:spPr>
          <a:xfrm>
            <a:off x="5951984" y="1036446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推荐的书籍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1A48E2-2ACC-B97B-F749-F4736EA80BE3}"/>
              </a:ext>
            </a:extLst>
          </p:cNvPr>
          <p:cNvSpPr txBox="1"/>
          <p:nvPr/>
        </p:nvSpPr>
        <p:spPr>
          <a:xfrm>
            <a:off x="551384" y="4589032"/>
            <a:ext cx="6120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 背单词相对枯燥，而且很花时间，我花了很长时间，采用了很多策略也没有取得好的效果，但是多次尝试后推荐两种方法吧。</a:t>
            </a:r>
            <a:endParaRPr lang="en-US" altLang="zh-CN" sz="1600" dirty="0"/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一个是跟着老师读。另一个是就整体先过一遍，然后不在单独一个个单词背，直接做英语真题阅读和完型，读背其中句子和生词。这样做不经能够背单词，还能理解掌握阅读文章。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8161CB-A66F-288E-C544-0F9BF3A7187D}"/>
              </a:ext>
            </a:extLst>
          </p:cNvPr>
          <p:cNvSpPr txBox="1"/>
          <p:nvPr/>
        </p:nvSpPr>
        <p:spPr>
          <a:xfrm>
            <a:off x="8788772" y="1109818"/>
            <a:ext cx="142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英语语法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88FE9C-BEA9-D873-0A80-F1C8CB678E36}"/>
              </a:ext>
            </a:extLst>
          </p:cNvPr>
          <p:cNvSpPr txBox="1"/>
          <p:nvPr/>
        </p:nvSpPr>
        <p:spPr>
          <a:xfrm>
            <a:off x="8184232" y="1988840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   无非就是一些从句的学习，建议跟着老师快速学习一遍回忆一下即可，考研对句式要求不高</a:t>
            </a:r>
          </a:p>
        </p:txBody>
      </p:sp>
    </p:spTree>
    <p:extLst>
      <p:ext uri="{BB962C8B-B14F-4D97-AF65-F5344CB8AC3E}">
        <p14:creationId xmlns:p14="http://schemas.microsoft.com/office/powerpoint/2010/main" val="12883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8">
            <a:extLst>
              <a:ext uri="{FF2B5EF4-FFF2-40B4-BE49-F238E27FC236}">
                <a16:creationId xmlns:a16="http://schemas.microsoft.com/office/drawing/2014/main" id="{2BBF3CF9-F389-99F4-E047-9DD64A0E0F8D}"/>
              </a:ext>
            </a:extLst>
          </p:cNvPr>
          <p:cNvSpPr/>
          <p:nvPr/>
        </p:nvSpPr>
        <p:spPr>
          <a:xfrm rot="12830040">
            <a:off x="4930851" y="2635054"/>
            <a:ext cx="2151258" cy="1250644"/>
          </a:xfrm>
          <a:custGeom>
            <a:avLst/>
            <a:gdLst>
              <a:gd name="connsiteX0" fmla="*/ 0 w 2006600"/>
              <a:gd name="connsiteY0" fmla="*/ 1163639 h 1163639"/>
              <a:gd name="connsiteX1" fmla="*/ 802341 w 2006600"/>
              <a:gd name="connsiteY1" fmla="*/ 0 h 1163639"/>
              <a:gd name="connsiteX2" fmla="*/ 2006600 w 2006600"/>
              <a:gd name="connsiteY2" fmla="*/ 0 h 1163639"/>
              <a:gd name="connsiteX3" fmla="*/ 1204259 w 2006600"/>
              <a:gd name="connsiteY3" fmla="*/ 1163639 h 1163639"/>
              <a:gd name="connsiteX4" fmla="*/ 0 w 2006600"/>
              <a:gd name="connsiteY4" fmla="*/ 1163639 h 1163639"/>
              <a:gd name="connsiteX0" fmla="*/ 0 w 1965654"/>
              <a:gd name="connsiteY0" fmla="*/ 1095400 h 1163639"/>
              <a:gd name="connsiteX1" fmla="*/ 761395 w 1965654"/>
              <a:gd name="connsiteY1" fmla="*/ 0 h 1163639"/>
              <a:gd name="connsiteX2" fmla="*/ 1965654 w 1965654"/>
              <a:gd name="connsiteY2" fmla="*/ 0 h 1163639"/>
              <a:gd name="connsiteX3" fmla="*/ 1163313 w 1965654"/>
              <a:gd name="connsiteY3" fmla="*/ 1163639 h 1163639"/>
              <a:gd name="connsiteX4" fmla="*/ 0 w 1965654"/>
              <a:gd name="connsiteY4" fmla="*/ 1095400 h 1163639"/>
              <a:gd name="connsiteX0" fmla="*/ 0 w 1965654"/>
              <a:gd name="connsiteY0" fmla="*/ 1095400 h 1095400"/>
              <a:gd name="connsiteX1" fmla="*/ 761395 w 1965654"/>
              <a:gd name="connsiteY1" fmla="*/ 0 h 1095400"/>
              <a:gd name="connsiteX2" fmla="*/ 1965654 w 1965654"/>
              <a:gd name="connsiteY2" fmla="*/ 0 h 1095400"/>
              <a:gd name="connsiteX3" fmla="*/ 1108724 w 1965654"/>
              <a:gd name="connsiteY3" fmla="*/ 1054457 h 1095400"/>
              <a:gd name="connsiteX4" fmla="*/ 0 w 1965654"/>
              <a:gd name="connsiteY4" fmla="*/ 1095400 h 10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5654" h="1095400">
                <a:moveTo>
                  <a:pt x="0" y="1095400"/>
                </a:moveTo>
                <a:lnTo>
                  <a:pt x="761395" y="0"/>
                </a:lnTo>
                <a:lnTo>
                  <a:pt x="1965654" y="0"/>
                </a:lnTo>
                <a:lnTo>
                  <a:pt x="1108724" y="1054457"/>
                </a:lnTo>
                <a:lnTo>
                  <a:pt x="0" y="1095400"/>
                </a:lnTo>
                <a:close/>
              </a:path>
            </a:pathLst>
          </a:cu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F3A3FB73-C138-AB31-FB2C-8657D8231173}"/>
              </a:ext>
            </a:extLst>
          </p:cNvPr>
          <p:cNvSpPr/>
          <p:nvPr/>
        </p:nvSpPr>
        <p:spPr>
          <a:xfrm rot="20261128">
            <a:off x="5585363" y="3718272"/>
            <a:ext cx="1953237" cy="1130144"/>
          </a:xfrm>
          <a:prstGeom prst="parallelogram">
            <a:avLst>
              <a:gd name="adj" fmla="val 41199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127448" y="1886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分享内容</a:t>
            </a:r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D1DBEF80-3805-81FA-3EBC-D4AD7935C15C}"/>
              </a:ext>
            </a:extLst>
          </p:cNvPr>
          <p:cNvSpPr/>
          <p:nvPr/>
        </p:nvSpPr>
        <p:spPr>
          <a:xfrm rot="20362696" flipV="1">
            <a:off x="4921252" y="2668967"/>
            <a:ext cx="2424113" cy="1085851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3" name="平行四边形 8">
            <a:extLst>
              <a:ext uri="{FF2B5EF4-FFF2-40B4-BE49-F238E27FC236}">
                <a16:creationId xmlns:a16="http://schemas.microsoft.com/office/drawing/2014/main" id="{BD6D4191-5723-C319-713D-D95ABC214A93}"/>
              </a:ext>
            </a:extLst>
          </p:cNvPr>
          <p:cNvSpPr/>
          <p:nvPr/>
        </p:nvSpPr>
        <p:spPr>
          <a:xfrm rot="5400000">
            <a:off x="4319412" y="3632403"/>
            <a:ext cx="1965654" cy="1095400"/>
          </a:xfrm>
          <a:custGeom>
            <a:avLst/>
            <a:gdLst>
              <a:gd name="connsiteX0" fmla="*/ 0 w 2006600"/>
              <a:gd name="connsiteY0" fmla="*/ 1163639 h 1163639"/>
              <a:gd name="connsiteX1" fmla="*/ 802341 w 2006600"/>
              <a:gd name="connsiteY1" fmla="*/ 0 h 1163639"/>
              <a:gd name="connsiteX2" fmla="*/ 2006600 w 2006600"/>
              <a:gd name="connsiteY2" fmla="*/ 0 h 1163639"/>
              <a:gd name="connsiteX3" fmla="*/ 1204259 w 2006600"/>
              <a:gd name="connsiteY3" fmla="*/ 1163639 h 1163639"/>
              <a:gd name="connsiteX4" fmla="*/ 0 w 2006600"/>
              <a:gd name="connsiteY4" fmla="*/ 1163639 h 1163639"/>
              <a:gd name="connsiteX0" fmla="*/ 0 w 1965654"/>
              <a:gd name="connsiteY0" fmla="*/ 1095400 h 1163639"/>
              <a:gd name="connsiteX1" fmla="*/ 761395 w 1965654"/>
              <a:gd name="connsiteY1" fmla="*/ 0 h 1163639"/>
              <a:gd name="connsiteX2" fmla="*/ 1965654 w 1965654"/>
              <a:gd name="connsiteY2" fmla="*/ 0 h 1163639"/>
              <a:gd name="connsiteX3" fmla="*/ 1163313 w 1965654"/>
              <a:gd name="connsiteY3" fmla="*/ 1163639 h 1163639"/>
              <a:gd name="connsiteX4" fmla="*/ 0 w 1965654"/>
              <a:gd name="connsiteY4" fmla="*/ 1095400 h 1163639"/>
              <a:gd name="connsiteX0" fmla="*/ 0 w 1965654"/>
              <a:gd name="connsiteY0" fmla="*/ 1095400 h 1095400"/>
              <a:gd name="connsiteX1" fmla="*/ 761395 w 1965654"/>
              <a:gd name="connsiteY1" fmla="*/ 0 h 1095400"/>
              <a:gd name="connsiteX2" fmla="*/ 1965654 w 1965654"/>
              <a:gd name="connsiteY2" fmla="*/ 0 h 1095400"/>
              <a:gd name="connsiteX3" fmla="*/ 1108724 w 1965654"/>
              <a:gd name="connsiteY3" fmla="*/ 1054457 h 1095400"/>
              <a:gd name="connsiteX4" fmla="*/ 0 w 1965654"/>
              <a:gd name="connsiteY4" fmla="*/ 1095400 h 10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5654" h="1095400">
                <a:moveTo>
                  <a:pt x="0" y="1095400"/>
                </a:moveTo>
                <a:lnTo>
                  <a:pt x="761395" y="0"/>
                </a:lnTo>
                <a:lnTo>
                  <a:pt x="1965654" y="0"/>
                </a:lnTo>
                <a:lnTo>
                  <a:pt x="1108724" y="1054457"/>
                </a:lnTo>
                <a:lnTo>
                  <a:pt x="0" y="1095400"/>
                </a:lnTo>
                <a:close/>
              </a:path>
            </a:pathLst>
          </a:cu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96479428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0F750768-2FA9-2D0F-C16B-809AE2CC7759}"/>
              </a:ext>
            </a:extLst>
          </p:cNvPr>
          <p:cNvSpPr/>
          <p:nvPr/>
        </p:nvSpPr>
        <p:spPr>
          <a:xfrm rot="5400000" flipH="1">
            <a:off x="5817395" y="3522248"/>
            <a:ext cx="1789112" cy="1492251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8C5E475-CF70-A192-3CED-AF7D37C0FEC2}"/>
              </a:ext>
            </a:extLst>
          </p:cNvPr>
          <p:cNvCxnSpPr/>
          <p:nvPr/>
        </p:nvCxnSpPr>
        <p:spPr>
          <a:xfrm flipV="1">
            <a:off x="6170613" y="2033967"/>
            <a:ext cx="0" cy="112236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064444-0E77-EF2E-0016-E2942A372D87}"/>
              </a:ext>
            </a:extLst>
          </p:cNvPr>
          <p:cNvCxnSpPr/>
          <p:nvPr/>
        </p:nvCxnSpPr>
        <p:spPr>
          <a:xfrm>
            <a:off x="6711951" y="4159630"/>
            <a:ext cx="1120775" cy="63023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CED6952-E739-6A79-BCCD-9ABF7F5B2844}"/>
              </a:ext>
            </a:extLst>
          </p:cNvPr>
          <p:cNvCxnSpPr/>
          <p:nvPr/>
        </p:nvCxnSpPr>
        <p:spPr>
          <a:xfrm flipH="1">
            <a:off x="4329114" y="4159629"/>
            <a:ext cx="938212" cy="5270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FCE624-3322-6D4C-A6EA-F24ADFF4D81A}"/>
              </a:ext>
            </a:extLst>
          </p:cNvPr>
          <p:cNvSpPr/>
          <p:nvPr/>
        </p:nvSpPr>
        <p:spPr bwMode="auto">
          <a:xfrm>
            <a:off x="5778500" y="1248155"/>
            <a:ext cx="785813" cy="785813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91B04E5-DE97-112D-23FD-66ECEE9BD1E0}"/>
              </a:ext>
            </a:extLst>
          </p:cNvPr>
          <p:cNvSpPr/>
          <p:nvPr/>
        </p:nvSpPr>
        <p:spPr bwMode="auto">
          <a:xfrm>
            <a:off x="3602039" y="4448556"/>
            <a:ext cx="785812" cy="784225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68DB56A-C50B-3829-B90D-D676D3FCD2BC}"/>
              </a:ext>
            </a:extLst>
          </p:cNvPr>
          <p:cNvSpPr/>
          <p:nvPr/>
        </p:nvSpPr>
        <p:spPr bwMode="auto">
          <a:xfrm>
            <a:off x="7793039" y="4596193"/>
            <a:ext cx="785812" cy="785812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915492-DD52-2DE2-94A6-4FF53B84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1544" y="1381064"/>
            <a:ext cx="6958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FC1781-8BAB-574F-D5C1-B58508A48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2960" y="4716433"/>
            <a:ext cx="6958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8C8FB4-6DBE-B7A3-25CC-604CD895A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733" y="4568002"/>
            <a:ext cx="6958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DDCCF81-B225-41B8-9B45-BA064CCFE64E}"/>
              </a:ext>
            </a:extLst>
          </p:cNvPr>
          <p:cNvGrpSpPr/>
          <p:nvPr/>
        </p:nvGrpSpPr>
        <p:grpSpPr>
          <a:xfrm>
            <a:off x="6657357" y="1317420"/>
            <a:ext cx="3076807" cy="476162"/>
            <a:chOff x="451471" y="1880595"/>
            <a:chExt cx="2651668" cy="47616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AC4AFE3-6739-685A-BB23-500261A8BD9C}"/>
                </a:ext>
              </a:extLst>
            </p:cNvPr>
            <p:cNvSpPr txBox="1"/>
            <p:nvPr/>
          </p:nvSpPr>
          <p:spPr>
            <a:xfrm>
              <a:off x="453804" y="2081169"/>
              <a:ext cx="2649335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078CD4-343C-4D28-15AD-C57CDF25FF9E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考研复习要点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D758A81-0D33-1BF8-CDFC-E33FB0AE1C76}"/>
              </a:ext>
            </a:extLst>
          </p:cNvPr>
          <p:cNvGrpSpPr/>
          <p:nvPr/>
        </p:nvGrpSpPr>
        <p:grpSpPr>
          <a:xfrm>
            <a:off x="8668772" y="4633068"/>
            <a:ext cx="3076807" cy="476162"/>
            <a:chOff x="451471" y="1880595"/>
            <a:chExt cx="2651668" cy="47616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34C7617-65DD-09E4-430F-E5EA3DB85A8B}"/>
                </a:ext>
              </a:extLst>
            </p:cNvPr>
            <p:cNvSpPr txBox="1"/>
            <p:nvPr/>
          </p:nvSpPr>
          <p:spPr>
            <a:xfrm>
              <a:off x="453804" y="2081169"/>
              <a:ext cx="2649335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4657568-B75B-E5E7-CEFA-3724E2C68BAA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考研注意事项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A943EF4-BAAF-D0E6-8C24-D4557B56D84D}"/>
              </a:ext>
            </a:extLst>
          </p:cNvPr>
          <p:cNvGrpSpPr/>
          <p:nvPr/>
        </p:nvGrpSpPr>
        <p:grpSpPr>
          <a:xfrm>
            <a:off x="462378" y="4423154"/>
            <a:ext cx="3130629" cy="476162"/>
            <a:chOff x="777754" y="1880595"/>
            <a:chExt cx="2698053" cy="47616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DDB1D8E-9AA1-82C3-9A3D-ED3B5EB6D0E6}"/>
                </a:ext>
              </a:extLst>
            </p:cNvPr>
            <p:cNvSpPr txBox="1"/>
            <p:nvPr/>
          </p:nvSpPr>
          <p:spPr>
            <a:xfrm>
              <a:off x="777754" y="2081169"/>
              <a:ext cx="2698053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AC35ECF-1131-4097-CAE0-C9A7A9778D40}"/>
                </a:ext>
              </a:extLst>
            </p:cNvPr>
            <p:cNvSpPr txBox="1"/>
            <p:nvPr/>
          </p:nvSpPr>
          <p:spPr>
            <a:xfrm>
              <a:off x="1456506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关于北大软微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64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英语一题型 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C53EE567-3127-BB1D-73AF-A7820CFBBCC5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277A9D-A1EF-8246-1C88-CFC44FF13930}"/>
              </a:ext>
            </a:extLst>
          </p:cNvPr>
          <p:cNvSpPr txBox="1"/>
          <p:nvPr/>
        </p:nvSpPr>
        <p:spPr>
          <a:xfrm>
            <a:off x="551384" y="1268760"/>
            <a:ext cx="142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完型填空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E60F5-F6B4-C5ED-EC4F-E64BCF146E41}"/>
              </a:ext>
            </a:extLst>
          </p:cNvPr>
          <p:cNvSpPr txBox="1"/>
          <p:nvPr/>
        </p:nvSpPr>
        <p:spPr>
          <a:xfrm>
            <a:off x="551384" y="1778931"/>
            <a:ext cx="3960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  完型填空的文章不难，和高考差不多，考的词和句式不难，即使不复习去考也能拿个</a:t>
            </a:r>
            <a:r>
              <a:rPr lang="en-US" altLang="zh-CN" sz="1400" dirty="0"/>
              <a:t>6</a:t>
            </a:r>
            <a:r>
              <a:rPr lang="zh-CN" altLang="en-US" sz="1400" dirty="0"/>
              <a:t>分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复习的建议就是做完之后，一定要把文章理解透彻，把选项代入去读文章，其次就是总结归纳一下，特定的词组，特定的单词，一些连词的使用。</a:t>
            </a:r>
            <a:endParaRPr lang="en-US" altLang="zh-CN" sz="1400" dirty="0"/>
          </a:p>
          <a:p>
            <a:r>
              <a:rPr lang="en-US" altLang="zh-CN" sz="1400" dirty="0"/>
              <a:t>      </a:t>
            </a:r>
            <a:r>
              <a:rPr lang="zh-CN" altLang="en-US" sz="1400" dirty="0"/>
              <a:t>可以看网课，跟着老师复习，他们总结的更详细。</a:t>
            </a:r>
            <a:endParaRPr lang="en-US" altLang="zh-CN" sz="1400" dirty="0"/>
          </a:p>
          <a:p>
            <a:r>
              <a:rPr lang="en-US" altLang="zh-CN" sz="1400" dirty="0"/>
              <a:t>	</a:t>
            </a:r>
          </a:p>
          <a:p>
            <a:r>
              <a:rPr lang="en-US" altLang="zh-CN" sz="1400" dirty="0"/>
              <a:t>     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8E2D6B-95D3-5269-B659-6185554A00DD}"/>
              </a:ext>
            </a:extLst>
          </p:cNvPr>
          <p:cNvSpPr txBox="1"/>
          <p:nvPr/>
        </p:nvSpPr>
        <p:spPr>
          <a:xfrm>
            <a:off x="551384" y="4365104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2F6B699-1262-DB7F-1F63-A795BC501B0E}"/>
              </a:ext>
            </a:extLst>
          </p:cNvPr>
          <p:cNvSpPr txBox="1"/>
          <p:nvPr/>
        </p:nvSpPr>
        <p:spPr>
          <a:xfrm>
            <a:off x="5735959" y="236157"/>
            <a:ext cx="288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完形填空和阅读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EC857E7-7487-BD5D-1CA1-8619B466B56A}"/>
              </a:ext>
            </a:extLst>
          </p:cNvPr>
          <p:cNvSpPr txBox="1"/>
          <p:nvPr/>
        </p:nvSpPr>
        <p:spPr>
          <a:xfrm>
            <a:off x="551384" y="3679013"/>
            <a:ext cx="142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50BF41-8DCB-8CDB-16C8-A55D88EAB747}"/>
              </a:ext>
            </a:extLst>
          </p:cNvPr>
          <p:cNvSpPr txBox="1"/>
          <p:nvPr/>
        </p:nvSpPr>
        <p:spPr>
          <a:xfrm>
            <a:off x="623392" y="4140678"/>
            <a:ext cx="39604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</a:t>
            </a:r>
            <a:r>
              <a:rPr lang="zh-CN" altLang="en-US" sz="1400" dirty="0"/>
              <a:t>阅读理解是英语最重要的一项。阅读的文章相比于高考的阅读难不少，一般涉及科学，外国文化，外国政治，外国社会问题等方面，可以分类练习，题目上，一般前三个是细节理解题（也有猜词，猜短语）后两题是文章总结，标题的题目。</a:t>
            </a:r>
            <a:endParaRPr lang="en-US" altLang="zh-CN" sz="1400" dirty="0"/>
          </a:p>
          <a:p>
            <a:r>
              <a:rPr lang="en-US" altLang="zh-CN" sz="1400" dirty="0"/>
              <a:t>   </a:t>
            </a:r>
            <a:r>
              <a:rPr lang="zh-CN" altLang="en-US" sz="1400" dirty="0"/>
              <a:t>阅读需要多做，英语一从</a:t>
            </a:r>
            <a:r>
              <a:rPr lang="en-US" altLang="zh-CN" sz="1400" dirty="0"/>
              <a:t>04</a:t>
            </a:r>
            <a:r>
              <a:rPr lang="zh-CN" altLang="en-US" sz="1400" dirty="0"/>
              <a:t>年到</a:t>
            </a:r>
            <a:r>
              <a:rPr lang="en-US" altLang="zh-CN" sz="1400" dirty="0"/>
              <a:t>23</a:t>
            </a:r>
            <a:r>
              <a:rPr lang="zh-CN" altLang="en-US" sz="1400" dirty="0"/>
              <a:t>年的所有阅读都要做完并且理解透彻，把握它的风格。</a:t>
            </a:r>
            <a:endParaRPr lang="en-US" altLang="zh-CN" sz="1400" dirty="0"/>
          </a:p>
          <a:p>
            <a:r>
              <a:rPr lang="en-US" altLang="zh-CN" sz="1400" dirty="0"/>
              <a:t>   </a:t>
            </a:r>
            <a:r>
              <a:rPr lang="zh-CN" altLang="en-US" sz="1400" dirty="0"/>
              <a:t>对于阅读，我认为首先掌握好单词，其次对于阅读中的难句会翻译，然后理解阅读文章的意思，</a:t>
            </a:r>
            <a:endParaRPr lang="en-US" altLang="zh-CN" sz="1400" dirty="0"/>
          </a:p>
          <a:p>
            <a:r>
              <a:rPr lang="zh-CN" altLang="en-US" sz="1400" dirty="0"/>
              <a:t>最后总结题型，对于总结文章的题型往往较难，要多总结归纳。</a:t>
            </a:r>
            <a:endParaRPr lang="en-US" altLang="zh-CN" sz="1400" dirty="0"/>
          </a:p>
          <a:p>
            <a:r>
              <a:rPr lang="en-US" altLang="zh-CN" sz="1400" dirty="0"/>
              <a:t>  </a:t>
            </a:r>
          </a:p>
          <a:p>
            <a:r>
              <a:rPr lang="en-US" altLang="zh-CN" sz="1400" dirty="0"/>
              <a:t>     </a:t>
            </a:r>
            <a:endParaRPr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DA0D77-685B-1074-F2B5-F9FCA88C042F}"/>
              </a:ext>
            </a:extLst>
          </p:cNvPr>
          <p:cNvSpPr txBox="1"/>
          <p:nvPr/>
        </p:nvSpPr>
        <p:spPr>
          <a:xfrm>
            <a:off x="5591944" y="1196752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856843-AE05-8ED7-BA8B-0F7E402BB109}"/>
              </a:ext>
            </a:extLst>
          </p:cNvPr>
          <p:cNvSpPr txBox="1"/>
          <p:nvPr/>
        </p:nvSpPr>
        <p:spPr>
          <a:xfrm>
            <a:off x="5591944" y="1844824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  英语没必要做真题以外的题，把真题做好就可以了，如果英语一的题目不够，可以做英语二，英语二会简单一些，但考察的内容和题目的风格基本一样。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D5329F6-F4CB-A170-9BBA-37E7FC0054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3377869"/>
            <a:ext cx="1800200" cy="1800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B03BFEA-FA82-B63C-8263-EFB3FC5130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377870"/>
            <a:ext cx="1888520" cy="18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英语一题型复习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6AFC7C-6560-BAE6-B2CE-8862D2968C4E}"/>
              </a:ext>
            </a:extLst>
          </p:cNvPr>
          <p:cNvSpPr txBox="1"/>
          <p:nvPr/>
        </p:nvSpPr>
        <p:spPr>
          <a:xfrm>
            <a:off x="263352" y="1124744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新题型（创新题）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D0BAAC-ED0A-3D6B-B713-1CE3DE215F16}"/>
              </a:ext>
            </a:extLst>
          </p:cNvPr>
          <p:cNvSpPr txBox="1"/>
          <p:nvPr/>
        </p:nvSpPr>
        <p:spPr>
          <a:xfrm>
            <a:off x="263352" y="1832630"/>
            <a:ext cx="3960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</a:t>
            </a:r>
            <a:r>
              <a:rPr lang="zh-CN" altLang="en-US" sz="1400" dirty="0"/>
              <a:t>英语一的新题型有三种，段落选标题（相对简单，送分，）七选五和段落排序（难度较大，容易错很多）</a:t>
            </a:r>
            <a:endParaRPr lang="en-US" altLang="zh-CN" sz="1400" dirty="0"/>
          </a:p>
          <a:p>
            <a:r>
              <a:rPr lang="en-US" altLang="zh-CN" sz="1400" dirty="0"/>
              <a:t>   </a:t>
            </a:r>
            <a:r>
              <a:rPr lang="zh-CN" altLang="en-US" sz="1400" dirty="0"/>
              <a:t>新题型的文章往往难度较大，往往含有大量专有名词，而且文章的内容也很理解和推理，对于英语一般的几乎无法翻译。</a:t>
            </a:r>
            <a:endParaRPr lang="en-US" altLang="zh-CN" sz="1400" dirty="0"/>
          </a:p>
          <a:p>
            <a:r>
              <a:rPr lang="en-US" altLang="zh-CN" sz="1400" dirty="0"/>
              <a:t>   </a:t>
            </a:r>
            <a:r>
              <a:rPr lang="zh-CN" altLang="en-US" sz="1400" dirty="0"/>
              <a:t>之所以这么难是因为命题人想考察你对一些特定的词语，和文章整体的把握，需要你根据空位或者段落的收尾句去确定选项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2C803E-CC2B-A6F0-5493-77C5419D3AC7}"/>
              </a:ext>
            </a:extLst>
          </p:cNvPr>
          <p:cNvSpPr txBox="1"/>
          <p:nvPr/>
        </p:nvSpPr>
        <p:spPr>
          <a:xfrm>
            <a:off x="218577" y="558924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需要注意的是新题型的文章没必要当成阅读或者完型的文章来学习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EE4DAF-84F5-F520-D802-E564841DB901}"/>
              </a:ext>
            </a:extLst>
          </p:cNvPr>
          <p:cNvSpPr txBox="1"/>
          <p:nvPr/>
        </p:nvSpPr>
        <p:spPr>
          <a:xfrm>
            <a:off x="5663952" y="908720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    </a:t>
            </a:r>
            <a:r>
              <a:rPr lang="zh-CN" altLang="en-US" sz="1600" dirty="0"/>
              <a:t>对于做英语一的，这个题希望引起注意，建议在练完阅读和完型填空就来做这个题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F8882D-76AB-D369-EACF-285AFDBB329A}"/>
              </a:ext>
            </a:extLst>
          </p:cNvPr>
          <p:cNvSpPr txBox="1"/>
          <p:nvPr/>
        </p:nvSpPr>
        <p:spPr>
          <a:xfrm>
            <a:off x="5771964" y="1700808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这个题目我看过很多老师（田静，刘晓燕等等），但最终掌握的也不好，历年真题做了好多遍也很难确保这个题做全对。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39C950-EB2A-B2B6-4F00-451203ED8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85" y="2852936"/>
            <a:ext cx="2179725" cy="33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8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英语一题型复习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6AFC7C-6560-BAE6-B2CE-8862D2968C4E}"/>
              </a:ext>
            </a:extLst>
          </p:cNvPr>
          <p:cNvSpPr txBox="1"/>
          <p:nvPr/>
        </p:nvSpPr>
        <p:spPr>
          <a:xfrm>
            <a:off x="263352" y="1124744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翻译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D0BAAC-ED0A-3D6B-B713-1CE3DE215F16}"/>
              </a:ext>
            </a:extLst>
          </p:cNvPr>
          <p:cNvSpPr txBox="1"/>
          <p:nvPr/>
        </p:nvSpPr>
        <p:spPr>
          <a:xfrm>
            <a:off x="263352" y="1832630"/>
            <a:ext cx="39604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</a:t>
            </a:r>
            <a:r>
              <a:rPr lang="zh-CN" altLang="en-US" sz="1400" dirty="0"/>
              <a:t>英语一的翻译不怎么难，它属于主观题，在旱区很难拿到高分，但同样，由于没问只有两分，所以掌握要点之后也能拿至少一半分。</a:t>
            </a:r>
            <a:endParaRPr lang="en-US" altLang="zh-CN" sz="1400" dirty="0"/>
          </a:p>
          <a:p>
            <a:r>
              <a:rPr lang="en-US" altLang="zh-CN" sz="1400" dirty="0"/>
              <a:t>   </a:t>
            </a:r>
            <a:r>
              <a:rPr lang="zh-CN" altLang="en-US" sz="1400" dirty="0"/>
              <a:t>翻译的文章要求把握透彻，需要整体翻译一遍，然后根据上下文翻译划线的句子。（所以翻译的文章和阅读完型一样都要理解透彻）</a:t>
            </a:r>
            <a:endParaRPr lang="en-US" altLang="zh-CN" sz="1400" dirty="0"/>
          </a:p>
          <a:p>
            <a:r>
              <a:rPr lang="en-US" altLang="zh-CN" sz="1400" dirty="0"/>
              <a:t> 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578F8-83D5-54C5-E0B6-2214A7EEA4B0}"/>
              </a:ext>
            </a:extLst>
          </p:cNvPr>
          <p:cNvSpPr txBox="1"/>
          <p:nvPr/>
        </p:nvSpPr>
        <p:spPr>
          <a:xfrm>
            <a:off x="263351" y="3861048"/>
            <a:ext cx="40483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</a:t>
            </a:r>
            <a:r>
              <a:rPr lang="zh-CN" altLang="en-US" sz="1400" dirty="0"/>
              <a:t>翻译一定要听网课老师的课，因为我们高考没做过翻译，考研的翻译有很多要点，比如人名地名一定要翻译成中文，被动句式翻译成主动句式。很多翻译句往往是一层套一层的从句，需要合理的拆分成几个句子。</a:t>
            </a:r>
            <a:endParaRPr lang="en-US" altLang="zh-CN" sz="1400" dirty="0"/>
          </a:p>
          <a:p>
            <a:r>
              <a:rPr lang="zh-CN" altLang="en-US" sz="1400" dirty="0"/>
              <a:t>   所以建议跟着网课老师做一两篇真题，然后自己练习。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1FFE89-0665-3BC7-EDB7-7183A3F9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36712"/>
            <a:ext cx="3108632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5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英语一题型复习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6AFC7C-6560-BAE6-B2CE-8862D2968C4E}"/>
              </a:ext>
            </a:extLst>
          </p:cNvPr>
          <p:cNvSpPr txBox="1"/>
          <p:nvPr/>
        </p:nvSpPr>
        <p:spPr>
          <a:xfrm>
            <a:off x="263352" y="1124744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大作文和小作文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D0BAAC-ED0A-3D6B-B713-1CE3DE215F16}"/>
              </a:ext>
            </a:extLst>
          </p:cNvPr>
          <p:cNvSpPr txBox="1"/>
          <p:nvPr/>
        </p:nvSpPr>
        <p:spPr>
          <a:xfrm>
            <a:off x="263352" y="183263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</a:t>
            </a:r>
            <a:r>
              <a:rPr lang="zh-CN" altLang="en-US" sz="1400" dirty="0"/>
              <a:t>英语一的作文一定要背模版！</a:t>
            </a:r>
            <a:endParaRPr lang="en-US" altLang="zh-CN" sz="1400" dirty="0"/>
          </a:p>
          <a:p>
            <a:r>
              <a:rPr lang="en-US" altLang="zh-CN" sz="1400" dirty="0"/>
              <a:t>   </a:t>
            </a:r>
            <a:r>
              <a:rPr lang="zh-CN" altLang="en-US" sz="1400" dirty="0"/>
              <a:t>英语一的作文历年真题要看！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3639AA-6D4B-1553-E9FB-5021EC76C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876112"/>
            <a:ext cx="5068363" cy="14205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0916BD-E5B0-756B-72C2-C43104E7B99E}"/>
              </a:ext>
            </a:extLst>
          </p:cNvPr>
          <p:cNvSpPr txBox="1"/>
          <p:nvPr/>
        </p:nvSpPr>
        <p:spPr>
          <a:xfrm>
            <a:off x="407368" y="270892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大作文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EE485A-71EC-ED68-C364-8F5D4FA534E6}"/>
              </a:ext>
            </a:extLst>
          </p:cNvPr>
          <p:cNvSpPr txBox="1"/>
          <p:nvPr/>
        </p:nvSpPr>
        <p:spPr>
          <a:xfrm>
            <a:off x="407368" y="3490658"/>
            <a:ext cx="2952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漫画题</a:t>
            </a:r>
            <a:endParaRPr lang="en-US" altLang="zh-CN" sz="1400" dirty="0"/>
          </a:p>
          <a:p>
            <a:r>
              <a:rPr lang="zh-CN" altLang="en-US" sz="1400" dirty="0"/>
              <a:t>图表题（折线图，饼状图，表格，柱状图）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59FE85-F31E-701A-97EF-173D7F9B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60" y="2542328"/>
            <a:ext cx="2534004" cy="23815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C1D3EC-A40C-5E44-C5E5-649D0ED6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407" y="2721825"/>
            <a:ext cx="2295845" cy="220058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DAFF596-FD4B-1C8D-EB4E-E50B665B478A}"/>
              </a:ext>
            </a:extLst>
          </p:cNvPr>
          <p:cNvSpPr txBox="1"/>
          <p:nvPr/>
        </p:nvSpPr>
        <p:spPr>
          <a:xfrm>
            <a:off x="407368" y="4922407"/>
            <a:ext cx="3744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建议先听网课老师的总结和他们对于写作的安排，一般就是根据一个真题教你如何写</a:t>
            </a:r>
            <a:endParaRPr lang="en-US" altLang="zh-CN" sz="1400" dirty="0"/>
          </a:p>
          <a:p>
            <a:r>
              <a:rPr lang="zh-CN" altLang="en-US" sz="1400" dirty="0"/>
              <a:t>   总结句式，每种类型的作文总结模版</a:t>
            </a:r>
            <a:endParaRPr lang="en-US" altLang="zh-CN" sz="1400" dirty="0"/>
          </a:p>
          <a:p>
            <a:r>
              <a:rPr lang="zh-CN" altLang="en-US" sz="1400" dirty="0"/>
              <a:t>   最后一定自己动手去写一个，写在答题卡上，模拟测试</a:t>
            </a:r>
          </a:p>
        </p:txBody>
      </p:sp>
    </p:spTree>
    <p:extLst>
      <p:ext uri="{BB962C8B-B14F-4D97-AF65-F5344CB8AC3E}">
        <p14:creationId xmlns:p14="http://schemas.microsoft.com/office/powerpoint/2010/main" val="1635947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8E21FFC5-DBB7-F1C1-D20F-C483CDE904C4}"/>
              </a:ext>
            </a:extLst>
          </p:cNvPr>
          <p:cNvSpPr/>
          <p:nvPr/>
        </p:nvSpPr>
        <p:spPr>
          <a:xfrm>
            <a:off x="1134898" y="3017510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EE51E36-0220-EAA8-B219-BD8204D828F4}"/>
              </a:ext>
            </a:extLst>
          </p:cNvPr>
          <p:cNvSpPr/>
          <p:nvPr/>
        </p:nvSpPr>
        <p:spPr>
          <a:xfrm>
            <a:off x="1134898" y="4300091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5B257C-DF62-AC5E-E099-6F8ED154AF57}"/>
              </a:ext>
            </a:extLst>
          </p:cNvPr>
          <p:cNvSpPr/>
          <p:nvPr/>
        </p:nvSpPr>
        <p:spPr>
          <a:xfrm>
            <a:off x="1134898" y="1774339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英语一复习总结要点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57C8539-A73C-920D-F530-56D1740ABF1F}"/>
              </a:ext>
            </a:extLst>
          </p:cNvPr>
          <p:cNvSpPr/>
          <p:nvPr/>
        </p:nvSpPr>
        <p:spPr>
          <a:xfrm>
            <a:off x="1143435" y="1757024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2D3C72E-6983-83CA-CE77-E52BFE6FFAEB}"/>
              </a:ext>
            </a:extLst>
          </p:cNvPr>
          <p:cNvSpPr/>
          <p:nvPr/>
        </p:nvSpPr>
        <p:spPr>
          <a:xfrm>
            <a:off x="1124750" y="2990391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" name="Freeform 106">
            <a:extLst>
              <a:ext uri="{FF2B5EF4-FFF2-40B4-BE49-F238E27FC236}">
                <a16:creationId xmlns:a16="http://schemas.microsoft.com/office/drawing/2014/main" id="{91A508AA-CC95-B1CD-060B-9D4662243C21}"/>
              </a:ext>
            </a:extLst>
          </p:cNvPr>
          <p:cNvSpPr>
            <a:spLocks noEditPoints="1"/>
          </p:cNvSpPr>
          <p:nvPr/>
        </p:nvSpPr>
        <p:spPr bwMode="auto">
          <a:xfrm>
            <a:off x="1290886" y="1939468"/>
            <a:ext cx="333084" cy="300912"/>
          </a:xfrm>
          <a:custGeom>
            <a:avLst/>
            <a:gdLst>
              <a:gd name="T0" fmla="*/ 0 w 77"/>
              <a:gd name="T1" fmla="*/ 29 h 70"/>
              <a:gd name="T2" fmla="*/ 5 w 77"/>
              <a:gd name="T3" fmla="*/ 29 h 70"/>
              <a:gd name="T4" fmla="*/ 5 w 77"/>
              <a:gd name="T5" fmla="*/ 26 h 70"/>
              <a:gd name="T6" fmla="*/ 13 w 77"/>
              <a:gd name="T7" fmla="*/ 8 h 70"/>
              <a:gd name="T8" fmla="*/ 31 w 77"/>
              <a:gd name="T9" fmla="*/ 0 h 70"/>
              <a:gd name="T10" fmla="*/ 48 w 77"/>
              <a:gd name="T11" fmla="*/ 0 h 70"/>
              <a:gd name="T12" fmla="*/ 66 w 77"/>
              <a:gd name="T13" fmla="*/ 8 h 70"/>
              <a:gd name="T14" fmla="*/ 74 w 77"/>
              <a:gd name="T15" fmla="*/ 26 h 70"/>
              <a:gd name="T16" fmla="*/ 74 w 77"/>
              <a:gd name="T17" fmla="*/ 29 h 70"/>
              <a:gd name="T18" fmla="*/ 77 w 77"/>
              <a:gd name="T19" fmla="*/ 29 h 70"/>
              <a:gd name="T20" fmla="*/ 77 w 77"/>
              <a:gd name="T21" fmla="*/ 58 h 70"/>
              <a:gd name="T22" fmla="*/ 71 w 77"/>
              <a:gd name="T23" fmla="*/ 58 h 70"/>
              <a:gd name="T24" fmla="*/ 71 w 77"/>
              <a:gd name="T25" fmla="*/ 70 h 70"/>
              <a:gd name="T26" fmla="*/ 56 w 77"/>
              <a:gd name="T27" fmla="*/ 70 h 70"/>
              <a:gd name="T28" fmla="*/ 56 w 77"/>
              <a:gd name="T29" fmla="*/ 58 h 70"/>
              <a:gd name="T30" fmla="*/ 21 w 77"/>
              <a:gd name="T31" fmla="*/ 58 h 70"/>
              <a:gd name="T32" fmla="*/ 21 w 77"/>
              <a:gd name="T33" fmla="*/ 70 h 70"/>
              <a:gd name="T34" fmla="*/ 7 w 77"/>
              <a:gd name="T35" fmla="*/ 70 h 70"/>
              <a:gd name="T36" fmla="*/ 7 w 77"/>
              <a:gd name="T37" fmla="*/ 58 h 70"/>
              <a:gd name="T38" fmla="*/ 0 w 77"/>
              <a:gd name="T39" fmla="*/ 58 h 70"/>
              <a:gd name="T40" fmla="*/ 0 w 77"/>
              <a:gd name="T41" fmla="*/ 29 h 70"/>
              <a:gd name="T42" fmla="*/ 16 w 77"/>
              <a:gd name="T43" fmla="*/ 29 h 70"/>
              <a:gd name="T44" fmla="*/ 63 w 77"/>
              <a:gd name="T45" fmla="*/ 29 h 70"/>
              <a:gd name="T46" fmla="*/ 63 w 77"/>
              <a:gd name="T47" fmla="*/ 26 h 70"/>
              <a:gd name="T48" fmla="*/ 59 w 77"/>
              <a:gd name="T49" fmla="*/ 15 h 70"/>
              <a:gd name="T50" fmla="*/ 48 w 77"/>
              <a:gd name="T51" fmla="*/ 11 h 70"/>
              <a:gd name="T52" fmla="*/ 31 w 77"/>
              <a:gd name="T53" fmla="*/ 11 h 70"/>
              <a:gd name="T54" fmla="*/ 20 w 77"/>
              <a:gd name="T55" fmla="*/ 15 h 70"/>
              <a:gd name="T56" fmla="*/ 16 w 77"/>
              <a:gd name="T57" fmla="*/ 26 h 70"/>
              <a:gd name="T58" fmla="*/ 16 w 77"/>
              <a:gd name="T59" fmla="*/ 29 h 70"/>
              <a:gd name="T60" fmla="*/ 70 w 77"/>
              <a:gd name="T61" fmla="*/ 37 h 70"/>
              <a:gd name="T62" fmla="*/ 53 w 77"/>
              <a:gd name="T63" fmla="*/ 40 h 70"/>
              <a:gd name="T64" fmla="*/ 53 w 77"/>
              <a:gd name="T65" fmla="*/ 48 h 70"/>
              <a:gd name="T66" fmla="*/ 63 w 77"/>
              <a:gd name="T67" fmla="*/ 48 h 70"/>
              <a:gd name="T68" fmla="*/ 70 w 77"/>
              <a:gd name="T69" fmla="*/ 48 h 70"/>
              <a:gd name="T70" fmla="*/ 70 w 77"/>
              <a:gd name="T71" fmla="*/ 37 h 70"/>
              <a:gd name="T72" fmla="*/ 7 w 77"/>
              <a:gd name="T73" fmla="*/ 37 h 70"/>
              <a:gd name="T74" fmla="*/ 7 w 77"/>
              <a:gd name="T75" fmla="*/ 48 h 70"/>
              <a:gd name="T76" fmla="*/ 16 w 77"/>
              <a:gd name="T77" fmla="*/ 48 h 70"/>
              <a:gd name="T78" fmla="*/ 24 w 77"/>
              <a:gd name="T79" fmla="*/ 48 h 70"/>
              <a:gd name="T80" fmla="*/ 24 w 77"/>
              <a:gd name="T81" fmla="*/ 40 h 70"/>
              <a:gd name="T82" fmla="*/ 7 w 77"/>
              <a:gd name="T83" fmla="*/ 3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70">
                <a:moveTo>
                  <a:pt x="0" y="29"/>
                </a:moveTo>
                <a:cubicBezTo>
                  <a:pt x="5" y="29"/>
                  <a:pt x="5" y="29"/>
                  <a:pt x="5" y="29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19"/>
                  <a:pt x="8" y="12"/>
                  <a:pt x="13" y="8"/>
                </a:cubicBezTo>
                <a:cubicBezTo>
                  <a:pt x="17" y="3"/>
                  <a:pt x="24" y="0"/>
                  <a:pt x="3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5" y="0"/>
                  <a:pt x="61" y="3"/>
                  <a:pt x="66" y="8"/>
                </a:cubicBezTo>
                <a:cubicBezTo>
                  <a:pt x="71" y="12"/>
                  <a:pt x="74" y="19"/>
                  <a:pt x="74" y="26"/>
                </a:cubicBezTo>
                <a:cubicBezTo>
                  <a:pt x="74" y="29"/>
                  <a:pt x="74" y="29"/>
                  <a:pt x="74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58"/>
                  <a:pt x="77" y="58"/>
                  <a:pt x="77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70"/>
                  <a:pt x="71" y="70"/>
                  <a:pt x="71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58"/>
                  <a:pt x="56" y="58"/>
                  <a:pt x="56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70"/>
                  <a:pt x="21" y="70"/>
                  <a:pt x="21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58"/>
                  <a:pt x="7" y="58"/>
                  <a:pt x="7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9"/>
                  <a:pt x="0" y="29"/>
                  <a:pt x="0" y="29"/>
                </a:cubicBezTo>
                <a:close/>
                <a:moveTo>
                  <a:pt x="16" y="29"/>
                </a:moveTo>
                <a:cubicBezTo>
                  <a:pt x="63" y="29"/>
                  <a:pt x="63" y="29"/>
                  <a:pt x="63" y="29"/>
                </a:cubicBezTo>
                <a:cubicBezTo>
                  <a:pt x="63" y="26"/>
                  <a:pt x="63" y="26"/>
                  <a:pt x="63" y="26"/>
                </a:cubicBezTo>
                <a:cubicBezTo>
                  <a:pt x="63" y="22"/>
                  <a:pt x="61" y="18"/>
                  <a:pt x="59" y="15"/>
                </a:cubicBezTo>
                <a:cubicBezTo>
                  <a:pt x="56" y="13"/>
                  <a:pt x="52" y="11"/>
                  <a:pt x="48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7" y="11"/>
                  <a:pt x="23" y="13"/>
                  <a:pt x="20" y="15"/>
                </a:cubicBezTo>
                <a:cubicBezTo>
                  <a:pt x="18" y="18"/>
                  <a:pt x="16" y="22"/>
                  <a:pt x="16" y="26"/>
                </a:cubicBezTo>
                <a:cubicBezTo>
                  <a:pt x="16" y="29"/>
                  <a:pt x="16" y="29"/>
                  <a:pt x="16" y="29"/>
                </a:cubicBezTo>
                <a:close/>
                <a:moveTo>
                  <a:pt x="70" y="37"/>
                </a:moveTo>
                <a:cubicBezTo>
                  <a:pt x="53" y="40"/>
                  <a:pt x="53" y="40"/>
                  <a:pt x="53" y="40"/>
                </a:cubicBezTo>
                <a:cubicBezTo>
                  <a:pt x="53" y="48"/>
                  <a:pt x="53" y="48"/>
                  <a:pt x="5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37"/>
                  <a:pt x="70" y="37"/>
                  <a:pt x="70" y="37"/>
                </a:cubicBezTo>
                <a:close/>
                <a:moveTo>
                  <a:pt x="7" y="37"/>
                </a:moveTo>
                <a:cubicBezTo>
                  <a:pt x="7" y="48"/>
                  <a:pt x="7" y="48"/>
                  <a:pt x="7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40"/>
                  <a:pt x="24" y="40"/>
                  <a:pt x="24" y="40"/>
                </a:cubicBezTo>
                <a:lnTo>
                  <a:pt x="7" y="37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Freeform 170">
            <a:extLst>
              <a:ext uri="{FF2B5EF4-FFF2-40B4-BE49-F238E27FC236}">
                <a16:creationId xmlns:a16="http://schemas.microsoft.com/office/drawing/2014/main" id="{AA78A3C8-C7B0-A656-F491-C5BA665ADBCA}"/>
              </a:ext>
            </a:extLst>
          </p:cNvPr>
          <p:cNvSpPr>
            <a:spLocks/>
          </p:cNvSpPr>
          <p:nvPr/>
        </p:nvSpPr>
        <p:spPr bwMode="auto">
          <a:xfrm>
            <a:off x="1306243" y="4443143"/>
            <a:ext cx="333084" cy="303897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176">
            <a:extLst>
              <a:ext uri="{FF2B5EF4-FFF2-40B4-BE49-F238E27FC236}">
                <a16:creationId xmlns:a16="http://schemas.microsoft.com/office/drawing/2014/main" id="{427EDF09-B1AE-7E71-32F4-F1534C1A627B}"/>
              </a:ext>
            </a:extLst>
          </p:cNvPr>
          <p:cNvSpPr>
            <a:spLocks noEditPoints="1"/>
          </p:cNvSpPr>
          <p:nvPr/>
        </p:nvSpPr>
        <p:spPr bwMode="auto">
          <a:xfrm>
            <a:off x="1306243" y="3137324"/>
            <a:ext cx="279627" cy="348813"/>
          </a:xfrm>
          <a:custGeom>
            <a:avLst/>
            <a:gdLst>
              <a:gd name="T0" fmla="*/ 49 w 85"/>
              <a:gd name="T1" fmla="*/ 26 h 106"/>
              <a:gd name="T2" fmla="*/ 33 w 85"/>
              <a:gd name="T3" fmla="*/ 22 h 106"/>
              <a:gd name="T4" fmla="*/ 26 w 85"/>
              <a:gd name="T5" fmla="*/ 42 h 106"/>
              <a:gd name="T6" fmla="*/ 34 w 85"/>
              <a:gd name="T7" fmla="*/ 55 h 106"/>
              <a:gd name="T8" fmla="*/ 35 w 85"/>
              <a:gd name="T9" fmla="*/ 59 h 106"/>
              <a:gd name="T10" fmla="*/ 49 w 85"/>
              <a:gd name="T11" fmla="*/ 63 h 106"/>
              <a:gd name="T12" fmla="*/ 63 w 85"/>
              <a:gd name="T13" fmla="*/ 59 h 106"/>
              <a:gd name="T14" fmla="*/ 63 w 85"/>
              <a:gd name="T15" fmla="*/ 55 h 106"/>
              <a:gd name="T16" fmla="*/ 72 w 85"/>
              <a:gd name="T17" fmla="*/ 42 h 106"/>
              <a:gd name="T18" fmla="*/ 64 w 85"/>
              <a:gd name="T19" fmla="*/ 22 h 106"/>
              <a:gd name="T20" fmla="*/ 49 w 85"/>
              <a:gd name="T21" fmla="*/ 26 h 106"/>
              <a:gd name="T22" fmla="*/ 84 w 85"/>
              <a:gd name="T23" fmla="*/ 77 h 106"/>
              <a:gd name="T24" fmla="*/ 14 w 85"/>
              <a:gd name="T25" fmla="*/ 77 h 106"/>
              <a:gd name="T26" fmla="*/ 11 w 85"/>
              <a:gd name="T27" fmla="*/ 87 h 106"/>
              <a:gd name="T28" fmla="*/ 11 w 85"/>
              <a:gd name="T29" fmla="*/ 87 h 106"/>
              <a:gd name="T30" fmla="*/ 14 w 85"/>
              <a:gd name="T31" fmla="*/ 96 h 106"/>
              <a:gd name="T32" fmla="*/ 85 w 85"/>
              <a:gd name="T33" fmla="*/ 96 h 106"/>
              <a:gd name="T34" fmla="*/ 85 w 85"/>
              <a:gd name="T35" fmla="*/ 106 h 106"/>
              <a:gd name="T36" fmla="*/ 12 w 85"/>
              <a:gd name="T37" fmla="*/ 106 h 106"/>
              <a:gd name="T38" fmla="*/ 10 w 85"/>
              <a:gd name="T39" fmla="*/ 106 h 106"/>
              <a:gd name="T40" fmla="*/ 8 w 85"/>
              <a:gd name="T41" fmla="*/ 105 h 106"/>
              <a:gd name="T42" fmla="*/ 7 w 85"/>
              <a:gd name="T43" fmla="*/ 104 h 106"/>
              <a:gd name="T44" fmla="*/ 0 w 85"/>
              <a:gd name="T45" fmla="*/ 87 h 106"/>
              <a:gd name="T46" fmla="*/ 0 w 85"/>
              <a:gd name="T47" fmla="*/ 87 h 106"/>
              <a:gd name="T48" fmla="*/ 7 w 85"/>
              <a:gd name="T49" fmla="*/ 69 h 106"/>
              <a:gd name="T50" fmla="*/ 8 w 85"/>
              <a:gd name="T51" fmla="*/ 68 h 106"/>
              <a:gd name="T52" fmla="*/ 9 w 85"/>
              <a:gd name="T53" fmla="*/ 66 h 106"/>
              <a:gd name="T54" fmla="*/ 12 w 85"/>
              <a:gd name="T55" fmla="*/ 66 h 106"/>
              <a:gd name="T56" fmla="*/ 84 w 85"/>
              <a:gd name="T57" fmla="*/ 66 h 106"/>
              <a:gd name="T58" fmla="*/ 84 w 85"/>
              <a:gd name="T59" fmla="*/ 77 h 106"/>
              <a:gd name="T60" fmla="*/ 16 w 85"/>
              <a:gd name="T61" fmla="*/ 91 h 106"/>
              <a:gd name="T62" fmla="*/ 16 w 85"/>
              <a:gd name="T63" fmla="*/ 93 h 106"/>
              <a:gd name="T64" fmla="*/ 78 w 85"/>
              <a:gd name="T65" fmla="*/ 93 h 106"/>
              <a:gd name="T66" fmla="*/ 78 w 85"/>
              <a:gd name="T67" fmla="*/ 91 h 106"/>
              <a:gd name="T68" fmla="*/ 16 w 85"/>
              <a:gd name="T69" fmla="*/ 91 h 106"/>
              <a:gd name="T70" fmla="*/ 16 w 85"/>
              <a:gd name="T71" fmla="*/ 80 h 106"/>
              <a:gd name="T72" fmla="*/ 16 w 85"/>
              <a:gd name="T73" fmla="*/ 82 h 106"/>
              <a:gd name="T74" fmla="*/ 78 w 85"/>
              <a:gd name="T75" fmla="*/ 82 h 106"/>
              <a:gd name="T76" fmla="*/ 78 w 85"/>
              <a:gd name="T77" fmla="*/ 80 h 106"/>
              <a:gd name="T78" fmla="*/ 16 w 85"/>
              <a:gd name="T79" fmla="*/ 80 h 106"/>
              <a:gd name="T80" fmla="*/ 16 w 85"/>
              <a:gd name="T81" fmla="*/ 85 h 106"/>
              <a:gd name="T82" fmla="*/ 16 w 85"/>
              <a:gd name="T83" fmla="*/ 88 h 106"/>
              <a:gd name="T84" fmla="*/ 78 w 85"/>
              <a:gd name="T85" fmla="*/ 88 h 106"/>
              <a:gd name="T86" fmla="*/ 78 w 85"/>
              <a:gd name="T87" fmla="*/ 85 h 106"/>
              <a:gd name="T88" fmla="*/ 16 w 85"/>
              <a:gd name="T89" fmla="*/ 85 h 106"/>
              <a:gd name="T90" fmla="*/ 50 w 85"/>
              <a:gd name="T91" fmla="*/ 10 h 106"/>
              <a:gd name="T92" fmla="*/ 73 w 85"/>
              <a:gd name="T93" fmla="*/ 8 h 106"/>
              <a:gd name="T94" fmla="*/ 51 w 85"/>
              <a:gd name="T95" fmla="*/ 15 h 106"/>
              <a:gd name="T96" fmla="*/ 50 w 85"/>
              <a:gd name="T97" fmla="*/ 24 h 106"/>
              <a:gd name="T98" fmla="*/ 48 w 85"/>
              <a:gd name="T99" fmla="*/ 24 h 106"/>
              <a:gd name="T100" fmla="*/ 40 w 85"/>
              <a:gd name="T101" fmla="*/ 8 h 106"/>
              <a:gd name="T102" fmla="*/ 46 w 85"/>
              <a:gd name="T103" fmla="*/ 4 h 106"/>
              <a:gd name="T104" fmla="*/ 50 w 85"/>
              <a:gd name="T105" fmla="*/ 1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5" h="106">
                <a:moveTo>
                  <a:pt x="49" y="26"/>
                </a:moveTo>
                <a:cubicBezTo>
                  <a:pt x="47" y="24"/>
                  <a:pt x="40" y="19"/>
                  <a:pt x="33" y="22"/>
                </a:cubicBezTo>
                <a:cubicBezTo>
                  <a:pt x="25" y="25"/>
                  <a:pt x="22" y="34"/>
                  <a:pt x="26" y="42"/>
                </a:cubicBezTo>
                <a:cubicBezTo>
                  <a:pt x="30" y="50"/>
                  <a:pt x="33" y="53"/>
                  <a:pt x="34" y="55"/>
                </a:cubicBezTo>
                <a:cubicBezTo>
                  <a:pt x="35" y="56"/>
                  <a:pt x="34" y="58"/>
                  <a:pt x="35" y="59"/>
                </a:cubicBezTo>
                <a:cubicBezTo>
                  <a:pt x="36" y="64"/>
                  <a:pt x="46" y="66"/>
                  <a:pt x="49" y="63"/>
                </a:cubicBezTo>
                <a:cubicBezTo>
                  <a:pt x="52" y="66"/>
                  <a:pt x="62" y="64"/>
                  <a:pt x="63" y="59"/>
                </a:cubicBezTo>
                <a:cubicBezTo>
                  <a:pt x="63" y="58"/>
                  <a:pt x="63" y="56"/>
                  <a:pt x="63" y="55"/>
                </a:cubicBezTo>
                <a:cubicBezTo>
                  <a:pt x="64" y="53"/>
                  <a:pt x="68" y="50"/>
                  <a:pt x="72" y="42"/>
                </a:cubicBezTo>
                <a:cubicBezTo>
                  <a:pt x="76" y="34"/>
                  <a:pt x="73" y="25"/>
                  <a:pt x="64" y="22"/>
                </a:cubicBezTo>
                <a:cubicBezTo>
                  <a:pt x="58" y="19"/>
                  <a:pt x="51" y="24"/>
                  <a:pt x="49" y="26"/>
                </a:cubicBezTo>
                <a:close/>
                <a:moveTo>
                  <a:pt x="8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1" y="80"/>
                  <a:pt x="10" y="83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90"/>
                  <a:pt x="12" y="93"/>
                  <a:pt x="14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0" y="106"/>
                  <a:pt x="10" y="106"/>
                  <a:pt x="10" y="106"/>
                </a:cubicBezTo>
                <a:cubicBezTo>
                  <a:pt x="8" y="105"/>
                  <a:pt x="8" y="105"/>
                  <a:pt x="8" y="105"/>
                </a:cubicBezTo>
                <a:cubicBezTo>
                  <a:pt x="8" y="104"/>
                  <a:pt x="7" y="104"/>
                  <a:pt x="7" y="104"/>
                </a:cubicBezTo>
                <a:cubicBezTo>
                  <a:pt x="3" y="99"/>
                  <a:pt x="0" y="93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1"/>
                  <a:pt x="2" y="74"/>
                  <a:pt x="7" y="69"/>
                </a:cubicBezTo>
                <a:cubicBezTo>
                  <a:pt x="7" y="69"/>
                  <a:pt x="7" y="68"/>
                  <a:pt x="8" y="68"/>
                </a:cubicBezTo>
                <a:cubicBezTo>
                  <a:pt x="9" y="66"/>
                  <a:pt x="9" y="66"/>
                  <a:pt x="9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84" y="66"/>
                  <a:pt x="84" y="66"/>
                  <a:pt x="84" y="66"/>
                </a:cubicBezTo>
                <a:cubicBezTo>
                  <a:pt x="84" y="77"/>
                  <a:pt x="84" y="77"/>
                  <a:pt x="84" y="77"/>
                </a:cubicBezTo>
                <a:close/>
                <a:moveTo>
                  <a:pt x="16" y="91"/>
                </a:moveTo>
                <a:cubicBezTo>
                  <a:pt x="16" y="93"/>
                  <a:pt x="16" y="93"/>
                  <a:pt x="16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91"/>
                  <a:pt x="78" y="91"/>
                  <a:pt x="78" y="91"/>
                </a:cubicBezTo>
                <a:cubicBezTo>
                  <a:pt x="16" y="91"/>
                  <a:pt x="16" y="91"/>
                  <a:pt x="16" y="91"/>
                </a:cubicBezTo>
                <a:close/>
                <a:moveTo>
                  <a:pt x="16" y="80"/>
                </a:moveTo>
                <a:cubicBezTo>
                  <a:pt x="16" y="82"/>
                  <a:pt x="16" y="82"/>
                  <a:pt x="16" y="82"/>
                </a:cubicBezTo>
                <a:cubicBezTo>
                  <a:pt x="78" y="82"/>
                  <a:pt x="78" y="82"/>
                  <a:pt x="78" y="82"/>
                </a:cubicBezTo>
                <a:cubicBezTo>
                  <a:pt x="78" y="80"/>
                  <a:pt x="78" y="80"/>
                  <a:pt x="78" y="80"/>
                </a:cubicBezTo>
                <a:cubicBezTo>
                  <a:pt x="16" y="80"/>
                  <a:pt x="16" y="80"/>
                  <a:pt x="16" y="80"/>
                </a:cubicBezTo>
                <a:close/>
                <a:moveTo>
                  <a:pt x="16" y="85"/>
                </a:moveTo>
                <a:cubicBezTo>
                  <a:pt x="16" y="88"/>
                  <a:pt x="16" y="88"/>
                  <a:pt x="16" y="88"/>
                </a:cubicBezTo>
                <a:cubicBezTo>
                  <a:pt x="78" y="88"/>
                  <a:pt x="78" y="88"/>
                  <a:pt x="78" y="88"/>
                </a:cubicBezTo>
                <a:cubicBezTo>
                  <a:pt x="78" y="85"/>
                  <a:pt x="78" y="85"/>
                  <a:pt x="78" y="85"/>
                </a:cubicBezTo>
                <a:cubicBezTo>
                  <a:pt x="16" y="85"/>
                  <a:pt x="16" y="85"/>
                  <a:pt x="16" y="85"/>
                </a:cubicBezTo>
                <a:close/>
                <a:moveTo>
                  <a:pt x="50" y="10"/>
                </a:moveTo>
                <a:cubicBezTo>
                  <a:pt x="54" y="0"/>
                  <a:pt x="64" y="5"/>
                  <a:pt x="73" y="8"/>
                </a:cubicBezTo>
                <a:cubicBezTo>
                  <a:pt x="69" y="14"/>
                  <a:pt x="58" y="18"/>
                  <a:pt x="51" y="15"/>
                </a:cubicBezTo>
                <a:cubicBezTo>
                  <a:pt x="51" y="18"/>
                  <a:pt x="50" y="21"/>
                  <a:pt x="50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17"/>
                  <a:pt x="46" y="13"/>
                  <a:pt x="40" y="8"/>
                </a:cubicBezTo>
                <a:cubicBezTo>
                  <a:pt x="46" y="4"/>
                  <a:pt x="46" y="4"/>
                  <a:pt x="46" y="4"/>
                </a:cubicBezTo>
                <a:cubicBezTo>
                  <a:pt x="48" y="6"/>
                  <a:pt x="50" y="8"/>
                  <a:pt x="50" y="1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BCFAD35-5A04-EFDB-52DA-C0257529CE74}"/>
              </a:ext>
            </a:extLst>
          </p:cNvPr>
          <p:cNvGrpSpPr/>
          <p:nvPr/>
        </p:nvGrpSpPr>
        <p:grpSpPr>
          <a:xfrm>
            <a:off x="1938702" y="1757024"/>
            <a:ext cx="3509225" cy="683911"/>
            <a:chOff x="451471" y="1880595"/>
            <a:chExt cx="3024336" cy="68391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370C22-53CC-32E2-012B-FE09ECF1033B}"/>
                </a:ext>
              </a:extLst>
            </p:cNvPr>
            <p:cNvSpPr txBox="1"/>
            <p:nvPr/>
          </p:nvSpPr>
          <p:spPr>
            <a:xfrm>
              <a:off x="453803" y="2081169"/>
              <a:ext cx="3022004" cy="483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单词整体背一遍，尤其是重点常考词，否则做阅读的效果不好，之后可以和阅读一起整体巩固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E7EA6D6-AEE8-5465-92C1-CED38A72A7D3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单词至少背一遍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562467-466F-9493-5C80-A9AA2FD07C45}"/>
              </a:ext>
            </a:extLst>
          </p:cNvPr>
          <p:cNvGrpSpPr/>
          <p:nvPr/>
        </p:nvGrpSpPr>
        <p:grpSpPr>
          <a:xfrm>
            <a:off x="1938702" y="2990391"/>
            <a:ext cx="3509225" cy="683911"/>
            <a:chOff x="451471" y="1880595"/>
            <a:chExt cx="3024336" cy="68391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8F809CA-CF7B-5A1C-9225-0784E38B0DEB}"/>
                </a:ext>
              </a:extLst>
            </p:cNvPr>
            <p:cNvSpPr txBox="1"/>
            <p:nvPr/>
          </p:nvSpPr>
          <p:spPr>
            <a:xfrm>
              <a:off x="453803" y="2081169"/>
              <a:ext cx="3022004" cy="483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英语的完形填空，阅读理解，翻译的文章一定要理解透彻，多读几遍，单词和句型掌握好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7295809-47D6-F1D6-960B-6C8BB0463910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真题理解透彻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89B122E-7C4C-73ED-70D3-735A41A8C785}"/>
              </a:ext>
            </a:extLst>
          </p:cNvPr>
          <p:cNvGrpSpPr/>
          <p:nvPr/>
        </p:nvGrpSpPr>
        <p:grpSpPr>
          <a:xfrm>
            <a:off x="1938702" y="4223758"/>
            <a:ext cx="3533564" cy="707879"/>
            <a:chOff x="451471" y="1880595"/>
            <a:chExt cx="3045312" cy="70787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61E7A3C-7F77-D045-436C-C99F6D5281F1}"/>
                </a:ext>
              </a:extLst>
            </p:cNvPr>
            <p:cNvSpPr txBox="1"/>
            <p:nvPr/>
          </p:nvSpPr>
          <p:spPr>
            <a:xfrm>
              <a:off x="474779" y="2105137"/>
              <a:ext cx="3022004" cy="483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英语需要看网课，尤其需要跟着网课老师总结新题型，翻译，作文，对于阅读和完型可以酌情考虑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B662302-9695-86B4-CE6D-2BADD0073EF7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看网课总结题型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A0F0FBC-7A61-BD6F-7A60-F88A34DDB30D}"/>
              </a:ext>
            </a:extLst>
          </p:cNvPr>
          <p:cNvSpPr txBox="1"/>
          <p:nvPr/>
        </p:nvSpPr>
        <p:spPr>
          <a:xfrm>
            <a:off x="6096000" y="76470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田静老师的每日一题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E39235-2BA0-0687-DA49-6AFE2D8A7A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63" y="1181518"/>
            <a:ext cx="1403358" cy="311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1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>
            <a:extLst>
              <a:ext uri="{FF2B5EF4-FFF2-40B4-BE49-F238E27FC236}">
                <a16:creationId xmlns:a16="http://schemas.microsoft.com/office/drawing/2014/main" id="{0FC3238E-8096-AE0D-D9C1-1A47E15290E4}"/>
              </a:ext>
            </a:extLst>
          </p:cNvPr>
          <p:cNvGrpSpPr/>
          <p:nvPr/>
        </p:nvGrpSpPr>
        <p:grpSpPr>
          <a:xfrm rot="1895490">
            <a:off x="7314001" y="783756"/>
            <a:ext cx="3003113" cy="5499659"/>
            <a:chOff x="7197343" y="1612049"/>
            <a:chExt cx="1253553" cy="2295656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BFC9F6B-867F-0DA2-BC57-6D57BD4DBCBE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" name="图形 1">
              <a:extLst>
                <a:ext uri="{FF2B5EF4-FFF2-40B4-BE49-F238E27FC236}">
                  <a16:creationId xmlns:a16="http://schemas.microsoft.com/office/drawing/2014/main" id="{C97F7B02-D77E-45B4-F229-4B5B625FE3D2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C75EAC72-7A28-DD3E-EBF3-7AD0C214452C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08D332DA-C81D-17C3-C352-F5697578F254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40BF1948-B33D-917D-7FCB-67324F36191F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4734FB5-7B51-1534-6DC5-2FD3BA627715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E327EA5E-BA6B-AD2C-ABD1-5610E2DCA1DF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5D3777B-44A4-88DA-2A30-1223E393EAE6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323428C-6FA7-496D-B41C-2153F89535D8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20D7C30-D512-1750-6610-1F36C2FCE3F7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4ACD1638-1A09-DCFF-29E1-679972360D8D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05FA650-BEF9-92B3-0C0F-199182DE9DC8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C86298D-6C20-8D6E-7CB2-847CABE13D40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F78CB36C-96E8-8CDC-32A8-99D17AE9C1F4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9FBD2157-D790-CB7E-3129-D58F1360F53A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B96C245-E0BE-B3E7-8061-929CEC0EDDE0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8B58451B-5F51-3316-F8EB-61A57C560CAA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0AE311-F3AA-3592-FF80-C0FAA1CA7C56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EA82520-6F49-1C1D-D0F4-494E49050F27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567CD931-20C5-5227-B881-FF21D4AB1E84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8E9711-6A82-C0F6-0BE4-2AACFAC0AD69}"/>
              </a:ext>
            </a:extLst>
          </p:cNvPr>
          <p:cNvGrpSpPr/>
          <p:nvPr/>
        </p:nvGrpSpPr>
        <p:grpSpPr>
          <a:xfrm>
            <a:off x="2370444" y="2967867"/>
            <a:ext cx="3033963" cy="637753"/>
            <a:chOff x="1621877" y="2705484"/>
            <a:chExt cx="4778086" cy="63775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9540F3B-7A09-6BC8-05B7-41BF780C0628}"/>
                </a:ext>
              </a:extLst>
            </p:cNvPr>
            <p:cNvSpPr/>
            <p:nvPr/>
          </p:nvSpPr>
          <p:spPr>
            <a:xfrm>
              <a:off x="1719443" y="2793197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9963626-F0A2-208C-14E1-118754433A76}"/>
                </a:ext>
              </a:extLst>
            </p:cNvPr>
            <p:cNvSpPr/>
            <p:nvPr/>
          </p:nvSpPr>
          <p:spPr>
            <a:xfrm>
              <a:off x="1621877" y="2705484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2733611" y="3029341"/>
            <a:ext cx="206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政治复习方法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2226572" y="55589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zh-CN" altLang="en-US" sz="138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政治</a:t>
            </a:r>
          </a:p>
        </p:txBody>
      </p:sp>
    </p:spTree>
    <p:extLst>
      <p:ext uri="{BB962C8B-B14F-4D97-AF65-F5344CB8AC3E}">
        <p14:creationId xmlns:p14="http://schemas.microsoft.com/office/powerpoint/2010/main" val="287172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政治考试科目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8C665BE-278A-A1CD-21C4-940014982CA3}"/>
              </a:ext>
            </a:extLst>
          </p:cNvPr>
          <p:cNvSpPr txBox="1"/>
          <p:nvPr/>
        </p:nvSpPr>
        <p:spPr>
          <a:xfrm>
            <a:off x="219300" y="1810909"/>
            <a:ext cx="1958175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马克主义哲学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马克思主义政治经济学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科学社会主义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E3B317-807D-D634-A268-E8409C9C9C5D}"/>
              </a:ext>
            </a:extLst>
          </p:cNvPr>
          <p:cNvSpPr txBox="1"/>
          <p:nvPr/>
        </p:nvSpPr>
        <p:spPr>
          <a:xfrm>
            <a:off x="445182" y="1332552"/>
            <a:ext cx="2482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马克思主义哲学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B97C5C-CF40-4C63-AEC2-7E41E6D5A82C}"/>
              </a:ext>
            </a:extLst>
          </p:cNvPr>
          <p:cNvSpPr txBox="1"/>
          <p:nvPr/>
        </p:nvSpPr>
        <p:spPr>
          <a:xfrm>
            <a:off x="3280191" y="1810909"/>
            <a:ext cx="1753260" cy="1444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毛泽东思想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邓小平理论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三个代表思想 </a:t>
            </a:r>
            <a:r>
              <a:rPr lang="en-US" altLang="zh-CN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*</a:t>
            </a: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科学发展观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*</a:t>
            </a: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习近平思想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  &amp;&amp;&amp;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19D431-0942-837D-66BF-DABC1373333B}"/>
              </a:ext>
            </a:extLst>
          </p:cNvPr>
          <p:cNvSpPr txBox="1"/>
          <p:nvPr/>
        </p:nvSpPr>
        <p:spPr>
          <a:xfrm>
            <a:off x="3215680" y="1335925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毛中特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CE66BF-DAC4-23E0-03AA-DCFA4A1D1CB3}"/>
              </a:ext>
            </a:extLst>
          </p:cNvPr>
          <p:cNvSpPr txBox="1"/>
          <p:nvPr/>
        </p:nvSpPr>
        <p:spPr>
          <a:xfrm>
            <a:off x="5375628" y="1741457"/>
            <a:ext cx="2160240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旧民主主义革命时期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新民主主义革命时期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新中国时期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7C4002-87F6-0ED5-37A9-7F4636A2B85E}"/>
              </a:ext>
            </a:extLst>
          </p:cNvPr>
          <p:cNvSpPr txBox="1"/>
          <p:nvPr/>
        </p:nvSpPr>
        <p:spPr>
          <a:xfrm>
            <a:off x="5488343" y="1257046"/>
            <a:ext cx="233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中国现代史纲要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118ED3-A239-10A7-2587-B846F7CF6817}"/>
              </a:ext>
            </a:extLst>
          </p:cNvPr>
          <p:cNvSpPr txBox="1"/>
          <p:nvPr/>
        </p:nvSpPr>
        <p:spPr>
          <a:xfrm>
            <a:off x="8472264" y="125704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思想道德修养与法律基础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EB131E-41C5-027A-C042-708DCF6F7BB8}"/>
              </a:ext>
            </a:extLst>
          </p:cNvPr>
          <p:cNvSpPr txBox="1"/>
          <p:nvPr/>
        </p:nvSpPr>
        <p:spPr>
          <a:xfrm>
            <a:off x="8476059" y="1838974"/>
            <a:ext cx="2160240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思想篇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道德篇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法律篇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CD65E9-6733-6993-6C20-5DBF17D900BF}"/>
              </a:ext>
            </a:extLst>
          </p:cNvPr>
          <p:cNvSpPr txBox="1"/>
          <p:nvPr/>
        </p:nvSpPr>
        <p:spPr>
          <a:xfrm>
            <a:off x="445182" y="4005064"/>
            <a:ext cx="212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30EE1B-338D-A0D5-0DF6-DCA018EA79F3}"/>
              </a:ext>
            </a:extLst>
          </p:cNvPr>
          <p:cNvSpPr txBox="1"/>
          <p:nvPr/>
        </p:nvSpPr>
        <p:spPr>
          <a:xfrm>
            <a:off x="219300" y="4618437"/>
            <a:ext cx="2160240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2023</a:t>
            </a: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年政治 经济 科学 体育等重大事件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436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政治考试题型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140AE1-A7CE-BC4A-2AEA-5EFF6D1B1E00}"/>
              </a:ext>
            </a:extLst>
          </p:cNvPr>
          <p:cNvSpPr txBox="1"/>
          <p:nvPr/>
        </p:nvSpPr>
        <p:spPr>
          <a:xfrm>
            <a:off x="3380399" y="1482651"/>
            <a:ext cx="115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政治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693D5E-74BE-DCAB-CE54-0DED21F0D7F8}"/>
              </a:ext>
            </a:extLst>
          </p:cNvPr>
          <p:cNvSpPr txBox="1"/>
          <p:nvPr/>
        </p:nvSpPr>
        <p:spPr>
          <a:xfrm>
            <a:off x="4532529" y="1636539"/>
            <a:ext cx="100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:</a:t>
            </a:r>
            <a:r>
              <a:rPr lang="zh-CN" altLang="en-US" sz="1400" dirty="0"/>
              <a:t>题型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ECD14C-6B9A-803C-011D-A34B4CA78F2C}"/>
              </a:ext>
            </a:extLst>
          </p:cNvPr>
          <p:cNvSpPr txBox="1"/>
          <p:nvPr/>
        </p:nvSpPr>
        <p:spPr>
          <a:xfrm>
            <a:off x="3359696" y="2030968"/>
            <a:ext cx="4222287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客观题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一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 单选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16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一般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5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道马克思主义哲学，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4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道毛中特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+3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道近代史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+2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道思修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+2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道时政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多选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17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道（多选少选都没分）</a:t>
            </a: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一般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5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道马克思主义哲学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5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道毛中特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3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道近代史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道思修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道时政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四篇文章，每篇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5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题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主观题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五道大题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按顺序是马克思主义哲学，毛中特，近代史，思修和时政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44912B-D983-D772-B8C5-E57D29867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" y="1154645"/>
            <a:ext cx="3082129" cy="23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政治复习策略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4F281D-E37A-29E2-AC46-7A1029337A3E}"/>
              </a:ext>
            </a:extLst>
          </p:cNvPr>
          <p:cNvSpPr txBox="1"/>
          <p:nvPr/>
        </p:nvSpPr>
        <p:spPr>
          <a:xfrm>
            <a:off x="191344" y="112474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总体安排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19336" y="1628800"/>
            <a:ext cx="3960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政治我建议</a:t>
            </a:r>
            <a:r>
              <a:rPr lang="en-US" altLang="zh-CN" sz="1400" dirty="0"/>
              <a:t>6</a:t>
            </a:r>
            <a:r>
              <a:rPr lang="zh-CN" altLang="en-US" sz="1400" dirty="0"/>
              <a:t>月之后，最晚</a:t>
            </a:r>
            <a:r>
              <a:rPr lang="en-US" altLang="zh-CN" sz="1400" dirty="0"/>
              <a:t>8</a:t>
            </a:r>
            <a:r>
              <a:rPr lang="zh-CN" altLang="en-US" sz="1400" dirty="0"/>
              <a:t>月开始复习，政治必须跟网课。</a:t>
            </a:r>
            <a:endParaRPr lang="en-US" altLang="zh-CN" sz="1400" dirty="0"/>
          </a:p>
          <a:p>
            <a:r>
              <a:rPr lang="en-US" altLang="zh-CN" sz="1400" dirty="0"/>
              <a:t>   </a:t>
            </a:r>
            <a:r>
              <a:rPr lang="zh-CN" altLang="en-US" sz="1400" dirty="0"/>
              <a:t>在</a:t>
            </a:r>
            <a:r>
              <a:rPr lang="en-US" altLang="zh-CN" sz="1400" dirty="0"/>
              <a:t>6</a:t>
            </a:r>
            <a:r>
              <a:rPr lang="zh-CN" altLang="en-US" sz="1400" dirty="0"/>
              <a:t>月到</a:t>
            </a:r>
            <a:r>
              <a:rPr lang="en-US" altLang="zh-CN" sz="1400" dirty="0"/>
              <a:t>11</a:t>
            </a:r>
            <a:r>
              <a:rPr lang="zh-CN" altLang="en-US" sz="1400" dirty="0"/>
              <a:t>月中旬之间就是复习选择题，看网课，做思维导图，刷选择题。</a:t>
            </a:r>
            <a:endParaRPr lang="en-US" altLang="zh-CN" sz="1400" dirty="0"/>
          </a:p>
          <a:p>
            <a:r>
              <a:rPr lang="en-US" altLang="zh-CN" sz="1400" dirty="0"/>
              <a:t>   </a:t>
            </a:r>
            <a:r>
              <a:rPr lang="zh-CN" altLang="en-US" sz="1400" dirty="0"/>
              <a:t>最早</a:t>
            </a:r>
            <a:r>
              <a:rPr lang="en-US" altLang="zh-CN" sz="1400" dirty="0"/>
              <a:t>11</a:t>
            </a:r>
            <a:r>
              <a:rPr lang="zh-CN" altLang="en-US" sz="1400" dirty="0"/>
              <a:t>月</a:t>
            </a:r>
            <a:r>
              <a:rPr lang="en-US" altLang="zh-CN" sz="1400" dirty="0"/>
              <a:t>15</a:t>
            </a:r>
            <a:r>
              <a:rPr lang="zh-CN" altLang="en-US" sz="1400" dirty="0"/>
              <a:t>号吧，开始背政治大题</a:t>
            </a:r>
            <a:endParaRPr lang="en-US" altLang="zh-CN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32DB58-BBC4-D4CA-49FC-5CFC98863CB8}"/>
              </a:ext>
            </a:extLst>
          </p:cNvPr>
          <p:cNvSpPr txBox="1"/>
          <p:nvPr/>
        </p:nvSpPr>
        <p:spPr>
          <a:xfrm>
            <a:off x="5303912" y="125028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政治我只看过徐涛老师的课，很推荐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F2A480-826D-EC9A-C9C6-E5A415BB82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139" y="2132856"/>
            <a:ext cx="3212976" cy="32129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9E9235-DE41-6B9F-A54F-7A891E72C891}"/>
              </a:ext>
            </a:extLst>
          </p:cNvPr>
          <p:cNvSpPr txBox="1"/>
          <p:nvPr/>
        </p:nvSpPr>
        <p:spPr>
          <a:xfrm>
            <a:off x="5961911" y="69782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推荐的书籍</a:t>
            </a:r>
          </a:p>
        </p:txBody>
      </p:sp>
    </p:spTree>
    <p:extLst>
      <p:ext uri="{BB962C8B-B14F-4D97-AF65-F5344CB8AC3E}">
        <p14:creationId xmlns:p14="http://schemas.microsoft.com/office/powerpoint/2010/main" val="178228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政治选择题复习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BE7D3E-D2F4-AAA3-C952-AFBE00FE9155}"/>
              </a:ext>
            </a:extLst>
          </p:cNvPr>
          <p:cNvSpPr txBox="1"/>
          <p:nvPr/>
        </p:nvSpPr>
        <p:spPr>
          <a:xfrm>
            <a:off x="551384" y="1268760"/>
            <a:ext cx="142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6D9F26-F26E-7541-2BEF-DCB99A4D4A33}"/>
              </a:ext>
            </a:extLst>
          </p:cNvPr>
          <p:cNvSpPr txBox="1"/>
          <p:nvPr/>
        </p:nvSpPr>
        <p:spPr>
          <a:xfrm>
            <a:off x="551384" y="1778931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  政治的选择题是重中之重，选择题虽然只占</a:t>
            </a:r>
            <a:r>
              <a:rPr lang="en-US" altLang="zh-CN" sz="1400"/>
              <a:t>50</a:t>
            </a:r>
            <a:r>
              <a:rPr lang="zh-CN" altLang="en-US" sz="1400"/>
              <a:t>分</a:t>
            </a:r>
            <a:r>
              <a:rPr lang="zh-CN" altLang="en-US" sz="1400" dirty="0"/>
              <a:t>，但却是考研政治旱区的主要拿分，政治选择题尽可能争取</a:t>
            </a:r>
            <a:r>
              <a:rPr lang="en-US" altLang="zh-CN" sz="1400"/>
              <a:t>40</a:t>
            </a:r>
            <a:r>
              <a:rPr lang="zh-CN" altLang="en-US" sz="1400"/>
              <a:t>分</a:t>
            </a:r>
            <a:r>
              <a:rPr lang="en-US" altLang="zh-CN" sz="1400"/>
              <a:t>+</a:t>
            </a:r>
            <a:r>
              <a:rPr lang="zh-CN" altLang="en-US" sz="1400"/>
              <a:t>，</a:t>
            </a:r>
            <a:r>
              <a:rPr lang="zh-CN" altLang="en-US" sz="1400" dirty="0"/>
              <a:t>绝对不能低于</a:t>
            </a:r>
            <a:r>
              <a:rPr lang="en-US" altLang="zh-CN" sz="1400"/>
              <a:t>35</a:t>
            </a:r>
            <a:r>
              <a:rPr lang="zh-CN" altLang="en-US" sz="1400"/>
              <a:t>分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D2490D-CDD6-4C9A-E659-703A18DC4D4F}"/>
              </a:ext>
            </a:extLst>
          </p:cNvPr>
          <p:cNvSpPr txBox="1"/>
          <p:nvPr/>
        </p:nvSpPr>
        <p:spPr>
          <a:xfrm>
            <a:off x="551384" y="2622686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选择题的建议复习策略是听网课学每一章知识要点，做好思维导图，然后刷题。</a:t>
            </a:r>
            <a:endParaRPr lang="en-US" altLang="zh-CN" sz="1400" dirty="0"/>
          </a:p>
          <a:p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2D0FBE-7461-B50C-BAB3-0546A1B88C28}"/>
              </a:ext>
            </a:extLst>
          </p:cNvPr>
          <p:cNvSpPr txBox="1"/>
          <p:nvPr/>
        </p:nvSpPr>
        <p:spPr>
          <a:xfrm>
            <a:off x="5961911" y="69782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推荐的书籍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1A48E2-2ACC-B97B-F749-F4736EA80BE3}"/>
              </a:ext>
            </a:extLst>
          </p:cNvPr>
          <p:cNvSpPr txBox="1"/>
          <p:nvPr/>
        </p:nvSpPr>
        <p:spPr>
          <a:xfrm>
            <a:off x="551384" y="3290234"/>
            <a:ext cx="5400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政治选择知识内容很多，需要做思维导图辅助记忆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政治每天不必花费大量时间，可以在状态不佳的时候去听网课，或者刷题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对于刷题，做错的，不确定的一定做完之后看看解析，听听讲解，政治对于我们理科生比较陌生，需要我们多做题，看解析来明白其中的做题逻辑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2B9B1D-BFEE-08A9-713E-A6A9C68B8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313" y="-20047"/>
            <a:ext cx="2728352" cy="68780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A3072B-D4D7-D8C3-2A42-DDD98A65D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6" y="1220217"/>
            <a:ext cx="1421177" cy="193852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790BCB7-C55D-DC6E-56E8-D79925352EA8}"/>
              </a:ext>
            </a:extLst>
          </p:cNvPr>
          <p:cNvSpPr txBox="1"/>
          <p:nvPr/>
        </p:nvSpPr>
        <p:spPr>
          <a:xfrm>
            <a:off x="5790396" y="346842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刷题书籍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A3BB1B-0788-E4DA-7704-C49EB6E73920}"/>
              </a:ext>
            </a:extLst>
          </p:cNvPr>
          <p:cNvSpPr txBox="1"/>
          <p:nvPr/>
        </p:nvSpPr>
        <p:spPr>
          <a:xfrm>
            <a:off x="551384" y="4921450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尽可能在</a:t>
            </a:r>
            <a:r>
              <a:rPr lang="en-US" altLang="zh-CN" sz="1400" dirty="0"/>
              <a:t>10</a:t>
            </a:r>
            <a:r>
              <a:rPr lang="zh-CN" altLang="en-US" sz="1400" dirty="0"/>
              <a:t>月之前完成政治的学习，刷完配套的题，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在</a:t>
            </a:r>
            <a:r>
              <a:rPr lang="en-US" altLang="zh-CN" sz="1400" dirty="0"/>
              <a:t>10</a:t>
            </a:r>
            <a:r>
              <a:rPr lang="zh-CN" altLang="en-US" sz="1400" dirty="0"/>
              <a:t>月重点去做</a:t>
            </a:r>
            <a:r>
              <a:rPr lang="en-US" altLang="zh-CN" sz="1400" dirty="0"/>
              <a:t>1000</a:t>
            </a:r>
            <a:r>
              <a:rPr lang="zh-CN" altLang="en-US" sz="1400" dirty="0"/>
              <a:t>题和真题，以及徐涛肖秀荣他们出的模拟卷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01F343-746C-28B6-90DA-E3B45A8698E6}"/>
              </a:ext>
            </a:extLst>
          </p:cNvPr>
          <p:cNvSpPr txBox="1"/>
          <p:nvPr/>
        </p:nvSpPr>
        <p:spPr>
          <a:xfrm>
            <a:off x="551384" y="5733256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需要注意的是，真题的时政没必要做，其次毛中特，甚至思修马哲近代史都与时政相关，做不好很正常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3509C0A-2ED6-FD89-1532-FDB2CD99D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748" y="3973661"/>
            <a:ext cx="1520537" cy="204762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29431B9-8FD9-0355-C51D-08AFA678A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705" y="3973661"/>
            <a:ext cx="1643399" cy="2186517"/>
          </a:xfrm>
          <a:prstGeom prst="rect">
            <a:avLst/>
          </a:prstGeom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EC98ACBE-4864-93D9-3A0D-F6F9E78ACAB4}"/>
              </a:ext>
            </a:extLst>
          </p:cNvPr>
          <p:cNvSpPr/>
          <p:nvPr/>
        </p:nvSpPr>
        <p:spPr>
          <a:xfrm>
            <a:off x="8210315" y="2849970"/>
            <a:ext cx="385749" cy="1080120"/>
          </a:xfrm>
          <a:prstGeom prst="downArrow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</a:rPr>
              <a:t>必做的</a:t>
            </a:r>
          </a:p>
        </p:txBody>
      </p:sp>
    </p:spTree>
    <p:extLst>
      <p:ext uri="{BB962C8B-B14F-4D97-AF65-F5344CB8AC3E}">
        <p14:creationId xmlns:p14="http://schemas.microsoft.com/office/powerpoint/2010/main" val="130689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>
            <a:extLst>
              <a:ext uri="{FF2B5EF4-FFF2-40B4-BE49-F238E27FC236}">
                <a16:creationId xmlns:a16="http://schemas.microsoft.com/office/drawing/2014/main" id="{0FC3238E-8096-AE0D-D9C1-1A47E15290E4}"/>
              </a:ext>
            </a:extLst>
          </p:cNvPr>
          <p:cNvGrpSpPr/>
          <p:nvPr/>
        </p:nvGrpSpPr>
        <p:grpSpPr>
          <a:xfrm rot="1895490">
            <a:off x="7314001" y="783756"/>
            <a:ext cx="3003113" cy="5499659"/>
            <a:chOff x="7197343" y="1612049"/>
            <a:chExt cx="1253553" cy="2295656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BFC9F6B-867F-0DA2-BC57-6D57BD4DBCBE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" name="图形 1">
              <a:extLst>
                <a:ext uri="{FF2B5EF4-FFF2-40B4-BE49-F238E27FC236}">
                  <a16:creationId xmlns:a16="http://schemas.microsoft.com/office/drawing/2014/main" id="{C97F7B02-D77E-45B4-F229-4B5B625FE3D2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C75EAC72-7A28-DD3E-EBF3-7AD0C214452C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08D332DA-C81D-17C3-C352-F5697578F254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40BF1948-B33D-917D-7FCB-67324F36191F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4734FB5-7B51-1534-6DC5-2FD3BA627715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E327EA5E-BA6B-AD2C-ABD1-5610E2DCA1DF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5D3777B-44A4-88DA-2A30-1223E393EAE6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323428C-6FA7-496D-B41C-2153F89535D8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20D7C30-D512-1750-6610-1F36C2FCE3F7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4ACD1638-1A09-DCFF-29E1-679972360D8D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05FA650-BEF9-92B3-0C0F-199182DE9DC8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C86298D-6C20-8D6E-7CB2-847CABE13D40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F78CB36C-96E8-8CDC-32A8-99D17AE9C1F4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9FBD2157-D790-CB7E-3129-D58F1360F53A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B96C245-E0BE-B3E7-8061-929CEC0EDDE0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8B58451B-5F51-3316-F8EB-61A57C560CAA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0AE311-F3AA-3592-FF80-C0FAA1CA7C56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EA82520-6F49-1C1D-D0F4-494E49050F27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567CD931-20C5-5227-B881-FF21D4AB1E84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8E9711-6A82-C0F6-0BE4-2AACFAC0AD69}"/>
              </a:ext>
            </a:extLst>
          </p:cNvPr>
          <p:cNvGrpSpPr/>
          <p:nvPr/>
        </p:nvGrpSpPr>
        <p:grpSpPr>
          <a:xfrm>
            <a:off x="2370444" y="2967867"/>
            <a:ext cx="3033963" cy="637753"/>
            <a:chOff x="1621877" y="2705484"/>
            <a:chExt cx="4778086" cy="63775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9540F3B-7A09-6BC8-05B7-41BF780C0628}"/>
                </a:ext>
              </a:extLst>
            </p:cNvPr>
            <p:cNvSpPr/>
            <p:nvPr/>
          </p:nvSpPr>
          <p:spPr>
            <a:xfrm>
              <a:off x="1719443" y="2793197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9963626-F0A2-208C-14E1-118754433A76}"/>
                </a:ext>
              </a:extLst>
            </p:cNvPr>
            <p:cNvSpPr/>
            <p:nvPr/>
          </p:nvSpPr>
          <p:spPr>
            <a:xfrm>
              <a:off x="1621877" y="2705484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3006893" y="30293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复习建议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559496" y="1417556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zh-CN" altLang="en-US" sz="72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考研复习建议</a:t>
            </a:r>
          </a:p>
        </p:txBody>
      </p:sp>
    </p:spTree>
    <p:extLst>
      <p:ext uri="{BB962C8B-B14F-4D97-AF65-F5344CB8AC3E}">
        <p14:creationId xmlns:p14="http://schemas.microsoft.com/office/powerpoint/2010/main" val="71399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政治大题复习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BE7D3E-D2F4-AAA3-C952-AFBE00FE9155}"/>
              </a:ext>
            </a:extLst>
          </p:cNvPr>
          <p:cNvSpPr txBox="1"/>
          <p:nvPr/>
        </p:nvSpPr>
        <p:spPr>
          <a:xfrm>
            <a:off x="551384" y="1268760"/>
            <a:ext cx="142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6D9F26-F26E-7541-2BEF-DCB99A4D4A33}"/>
              </a:ext>
            </a:extLst>
          </p:cNvPr>
          <p:cNvSpPr txBox="1"/>
          <p:nvPr/>
        </p:nvSpPr>
        <p:spPr>
          <a:xfrm>
            <a:off x="551384" y="1778931"/>
            <a:ext cx="39604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  政治的大题性价比很低，为什么这么说，因为政治的分数往往和地域挂钩，也就常说的旱区和水区。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就拿我来说吧，我</a:t>
            </a:r>
            <a:r>
              <a:rPr lang="en-US" altLang="zh-CN" sz="1400" dirty="0"/>
              <a:t>20</a:t>
            </a:r>
            <a:r>
              <a:rPr lang="zh-CN" altLang="en-US" sz="1400" dirty="0"/>
              <a:t>分钟写完了选择拿了</a:t>
            </a:r>
            <a:r>
              <a:rPr lang="en-US" altLang="zh-CN" sz="1400" dirty="0"/>
              <a:t>43</a:t>
            </a:r>
            <a:r>
              <a:rPr lang="zh-CN" altLang="en-US" sz="1400" dirty="0"/>
              <a:t>分，剩下</a:t>
            </a:r>
            <a:r>
              <a:rPr lang="en-US" altLang="zh-CN" sz="1400" dirty="0"/>
              <a:t>160</a:t>
            </a:r>
            <a:r>
              <a:rPr lang="zh-CN" altLang="en-US" sz="1400" dirty="0"/>
              <a:t>分钟全在写大题，都写满了，感觉写的还可以，结果就给了</a:t>
            </a:r>
            <a:r>
              <a:rPr lang="en-US" altLang="zh-CN" sz="1400" dirty="0"/>
              <a:t>25</a:t>
            </a:r>
            <a:r>
              <a:rPr lang="zh-CN" altLang="en-US" sz="1400" dirty="0"/>
              <a:t>分，</a:t>
            </a:r>
            <a:endParaRPr lang="en-US" altLang="zh-CN" sz="1400" dirty="0"/>
          </a:p>
          <a:p>
            <a:r>
              <a:rPr lang="en-US" altLang="zh-CN" sz="1400" dirty="0"/>
              <a:t>      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D2490D-CDD6-4C9A-E659-703A18DC4D4F}"/>
              </a:ext>
            </a:extLst>
          </p:cNvPr>
          <p:cNvSpPr txBox="1"/>
          <p:nvPr/>
        </p:nvSpPr>
        <p:spPr>
          <a:xfrm>
            <a:off x="565913" y="3486216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 </a:t>
            </a:r>
            <a:r>
              <a:rPr lang="zh-CN" altLang="en-US" sz="1600" dirty="0"/>
              <a:t>所以我建议大题</a:t>
            </a:r>
            <a:r>
              <a:rPr lang="en-US" altLang="zh-CN" sz="1600" dirty="0"/>
              <a:t>11</a:t>
            </a:r>
            <a:r>
              <a:rPr lang="zh-CN" altLang="en-US" sz="1600" dirty="0"/>
              <a:t>月之后再开始复习，背背那些老师总结的，押的题就可以了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2D0FBE-7461-B50C-BAB3-0546A1B88C28}"/>
              </a:ext>
            </a:extLst>
          </p:cNvPr>
          <p:cNvSpPr txBox="1"/>
          <p:nvPr/>
        </p:nvSpPr>
        <p:spPr>
          <a:xfrm>
            <a:off x="5538732" y="3840158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推荐的书籍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A3BB1B-0788-E4DA-7704-C49EB6E73920}"/>
              </a:ext>
            </a:extLst>
          </p:cNvPr>
          <p:cNvSpPr txBox="1"/>
          <p:nvPr/>
        </p:nvSpPr>
        <p:spPr>
          <a:xfrm>
            <a:off x="503947" y="4214805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字数即分数，至少写到答题卡</a:t>
            </a:r>
            <a:r>
              <a:rPr lang="en-US" altLang="zh-CN" sz="1400" dirty="0"/>
              <a:t>3/4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多写但不能乱写，写政治话语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考前一定要模拟练习，不能只背背，要把握好时间！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F678A-F9E8-312C-82B2-4035532AAA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7" y="5056259"/>
            <a:ext cx="1801741" cy="18017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E3F2A9-660B-7973-C0FD-2F6CBF861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167" y="4373779"/>
            <a:ext cx="1690486" cy="2485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6289D4-89A2-62C7-1DB5-55FC8C298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689" y="4373779"/>
            <a:ext cx="1690486" cy="249099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CBBC48A-3827-01D0-A57A-458A033D218E}"/>
              </a:ext>
            </a:extLst>
          </p:cNvPr>
          <p:cNvSpPr txBox="1"/>
          <p:nvPr/>
        </p:nvSpPr>
        <p:spPr>
          <a:xfrm>
            <a:off x="5759407" y="1246840"/>
            <a:ext cx="34318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旱区：</a:t>
            </a:r>
            <a:endParaRPr lang="en-US" altLang="zh-CN" sz="2000" dirty="0"/>
          </a:p>
          <a:p>
            <a:r>
              <a:rPr lang="zh-CN" altLang="en-US" sz="1800" dirty="0"/>
              <a:t>北京，浙江，天津，江苏等</a:t>
            </a:r>
            <a:endParaRPr lang="en-US" altLang="zh-CN" sz="1800" dirty="0"/>
          </a:p>
          <a:p>
            <a:r>
              <a:rPr lang="zh-CN" altLang="en-US" sz="2000" dirty="0"/>
              <a:t>水区：</a:t>
            </a:r>
            <a:endParaRPr lang="en-US" altLang="zh-CN" sz="2000" dirty="0"/>
          </a:p>
          <a:p>
            <a:r>
              <a:rPr lang="zh-CN" altLang="en-US" sz="1600" dirty="0"/>
              <a:t>黑龙江，云南等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9C02BA-A40E-FCB2-A3D2-E42B0CA7F5E3}"/>
              </a:ext>
            </a:extLst>
          </p:cNvPr>
          <p:cNvSpPr txBox="1"/>
          <p:nvPr/>
        </p:nvSpPr>
        <p:spPr>
          <a:xfrm>
            <a:off x="2654144" y="5085184"/>
            <a:ext cx="2505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思修的空白较少，大概</a:t>
            </a:r>
            <a:r>
              <a:rPr lang="en-US" altLang="zh-CN" sz="1600" dirty="0"/>
              <a:t>600+</a:t>
            </a:r>
            <a:r>
              <a:rPr lang="zh-CN" altLang="en-US" sz="1600" dirty="0"/>
              <a:t>字数就行，其他四个大题都要</a:t>
            </a:r>
            <a:r>
              <a:rPr lang="en-US" altLang="zh-CN" sz="1600" dirty="0"/>
              <a:t>800+</a:t>
            </a:r>
            <a:r>
              <a:rPr lang="zh-CN" altLang="en-US" sz="1600" dirty="0"/>
              <a:t>字数，最后大概最少也要</a:t>
            </a:r>
            <a:r>
              <a:rPr lang="en-US" altLang="zh-CN" sz="1600" dirty="0"/>
              <a:t>4000</a:t>
            </a:r>
            <a:r>
              <a:rPr lang="zh-CN" altLang="en-US" sz="1600" dirty="0"/>
              <a:t>字，时间其实很紧。</a:t>
            </a:r>
          </a:p>
        </p:txBody>
      </p:sp>
    </p:spTree>
    <p:extLst>
      <p:ext uri="{BB962C8B-B14F-4D97-AF65-F5344CB8AC3E}">
        <p14:creationId xmlns:p14="http://schemas.microsoft.com/office/powerpoint/2010/main" val="301618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政治时政复习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BE7D3E-D2F4-AAA3-C952-AFBE00FE9155}"/>
              </a:ext>
            </a:extLst>
          </p:cNvPr>
          <p:cNvSpPr txBox="1"/>
          <p:nvPr/>
        </p:nvSpPr>
        <p:spPr>
          <a:xfrm>
            <a:off x="551384" y="1268760"/>
            <a:ext cx="142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6D9F26-F26E-7541-2BEF-DCB99A4D4A33}"/>
              </a:ext>
            </a:extLst>
          </p:cNvPr>
          <p:cNvSpPr txBox="1"/>
          <p:nvPr/>
        </p:nvSpPr>
        <p:spPr>
          <a:xfrm>
            <a:off x="551384" y="1778931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时政其实不难，选择题一般都是送分的</a:t>
            </a:r>
            <a:endParaRPr lang="en-US" altLang="zh-CN" sz="1400" dirty="0"/>
          </a:p>
          <a:p>
            <a:r>
              <a:rPr lang="zh-CN" altLang="en-US" sz="1400" dirty="0"/>
              <a:t>大题背押的题就行</a:t>
            </a:r>
            <a:endParaRPr lang="en-US" altLang="zh-CN" sz="1400" dirty="0"/>
          </a:p>
          <a:p>
            <a:r>
              <a:rPr lang="zh-CN" altLang="en-US" sz="1400" dirty="0"/>
              <a:t>不必过于担心，到</a:t>
            </a:r>
            <a:r>
              <a:rPr lang="en-US" altLang="zh-CN" sz="1400" dirty="0"/>
              <a:t>11</a:t>
            </a:r>
            <a:r>
              <a:rPr lang="zh-CN" altLang="en-US" sz="1400" dirty="0"/>
              <a:t>月之后复习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2D0FBE-7461-B50C-BAB3-0546A1B88C28}"/>
              </a:ext>
            </a:extLst>
          </p:cNvPr>
          <p:cNvSpPr txBox="1"/>
          <p:nvPr/>
        </p:nvSpPr>
        <p:spPr>
          <a:xfrm>
            <a:off x="5961911" y="69782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推荐的书籍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6327BF-8811-775A-4F00-6E93C77F5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635" y="1268760"/>
            <a:ext cx="1773207" cy="26666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265357-2866-1556-0096-5EF9534B7F44}"/>
              </a:ext>
            </a:extLst>
          </p:cNvPr>
          <p:cNvSpPr txBox="1"/>
          <p:nvPr/>
        </p:nvSpPr>
        <p:spPr>
          <a:xfrm>
            <a:off x="361374" y="2884762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看网课，背一背考研老师给的要点，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重点做一做他们押的题，很可能是原题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DC3020-9A84-79FF-15F4-51C161116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897" y="1268759"/>
            <a:ext cx="2214623" cy="26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1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8E21FFC5-DBB7-F1C1-D20F-C483CDE904C4}"/>
              </a:ext>
            </a:extLst>
          </p:cNvPr>
          <p:cNvSpPr/>
          <p:nvPr/>
        </p:nvSpPr>
        <p:spPr>
          <a:xfrm>
            <a:off x="1134898" y="3017510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EE51E36-0220-EAA8-B219-BD8204D828F4}"/>
              </a:ext>
            </a:extLst>
          </p:cNvPr>
          <p:cNvSpPr/>
          <p:nvPr/>
        </p:nvSpPr>
        <p:spPr>
          <a:xfrm>
            <a:off x="1134898" y="4300091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5B257C-DF62-AC5E-E099-6F8ED154AF57}"/>
              </a:ext>
            </a:extLst>
          </p:cNvPr>
          <p:cNvSpPr/>
          <p:nvPr/>
        </p:nvSpPr>
        <p:spPr>
          <a:xfrm>
            <a:off x="1134898" y="1774339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政治复习总结要点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57C8539-A73C-920D-F530-56D1740ABF1F}"/>
              </a:ext>
            </a:extLst>
          </p:cNvPr>
          <p:cNvSpPr/>
          <p:nvPr/>
        </p:nvSpPr>
        <p:spPr>
          <a:xfrm>
            <a:off x="1143435" y="1757024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2D3C72E-6983-83CA-CE77-E52BFE6FFAEB}"/>
              </a:ext>
            </a:extLst>
          </p:cNvPr>
          <p:cNvSpPr/>
          <p:nvPr/>
        </p:nvSpPr>
        <p:spPr>
          <a:xfrm>
            <a:off x="1124750" y="2990391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182D6C-0F3A-4155-6E33-F06E64E37A8C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" name="Freeform 106">
            <a:extLst>
              <a:ext uri="{FF2B5EF4-FFF2-40B4-BE49-F238E27FC236}">
                <a16:creationId xmlns:a16="http://schemas.microsoft.com/office/drawing/2014/main" id="{91A508AA-CC95-B1CD-060B-9D4662243C21}"/>
              </a:ext>
            </a:extLst>
          </p:cNvPr>
          <p:cNvSpPr>
            <a:spLocks noEditPoints="1"/>
          </p:cNvSpPr>
          <p:nvPr/>
        </p:nvSpPr>
        <p:spPr bwMode="auto">
          <a:xfrm>
            <a:off x="1290886" y="1939468"/>
            <a:ext cx="333084" cy="300912"/>
          </a:xfrm>
          <a:custGeom>
            <a:avLst/>
            <a:gdLst>
              <a:gd name="T0" fmla="*/ 0 w 77"/>
              <a:gd name="T1" fmla="*/ 29 h 70"/>
              <a:gd name="T2" fmla="*/ 5 w 77"/>
              <a:gd name="T3" fmla="*/ 29 h 70"/>
              <a:gd name="T4" fmla="*/ 5 w 77"/>
              <a:gd name="T5" fmla="*/ 26 h 70"/>
              <a:gd name="T6" fmla="*/ 13 w 77"/>
              <a:gd name="T7" fmla="*/ 8 h 70"/>
              <a:gd name="T8" fmla="*/ 31 w 77"/>
              <a:gd name="T9" fmla="*/ 0 h 70"/>
              <a:gd name="T10" fmla="*/ 48 w 77"/>
              <a:gd name="T11" fmla="*/ 0 h 70"/>
              <a:gd name="T12" fmla="*/ 66 w 77"/>
              <a:gd name="T13" fmla="*/ 8 h 70"/>
              <a:gd name="T14" fmla="*/ 74 w 77"/>
              <a:gd name="T15" fmla="*/ 26 h 70"/>
              <a:gd name="T16" fmla="*/ 74 w 77"/>
              <a:gd name="T17" fmla="*/ 29 h 70"/>
              <a:gd name="T18" fmla="*/ 77 w 77"/>
              <a:gd name="T19" fmla="*/ 29 h 70"/>
              <a:gd name="T20" fmla="*/ 77 w 77"/>
              <a:gd name="T21" fmla="*/ 58 h 70"/>
              <a:gd name="T22" fmla="*/ 71 w 77"/>
              <a:gd name="T23" fmla="*/ 58 h 70"/>
              <a:gd name="T24" fmla="*/ 71 w 77"/>
              <a:gd name="T25" fmla="*/ 70 h 70"/>
              <a:gd name="T26" fmla="*/ 56 w 77"/>
              <a:gd name="T27" fmla="*/ 70 h 70"/>
              <a:gd name="T28" fmla="*/ 56 w 77"/>
              <a:gd name="T29" fmla="*/ 58 h 70"/>
              <a:gd name="T30" fmla="*/ 21 w 77"/>
              <a:gd name="T31" fmla="*/ 58 h 70"/>
              <a:gd name="T32" fmla="*/ 21 w 77"/>
              <a:gd name="T33" fmla="*/ 70 h 70"/>
              <a:gd name="T34" fmla="*/ 7 w 77"/>
              <a:gd name="T35" fmla="*/ 70 h 70"/>
              <a:gd name="T36" fmla="*/ 7 w 77"/>
              <a:gd name="T37" fmla="*/ 58 h 70"/>
              <a:gd name="T38" fmla="*/ 0 w 77"/>
              <a:gd name="T39" fmla="*/ 58 h 70"/>
              <a:gd name="T40" fmla="*/ 0 w 77"/>
              <a:gd name="T41" fmla="*/ 29 h 70"/>
              <a:gd name="T42" fmla="*/ 16 w 77"/>
              <a:gd name="T43" fmla="*/ 29 h 70"/>
              <a:gd name="T44" fmla="*/ 63 w 77"/>
              <a:gd name="T45" fmla="*/ 29 h 70"/>
              <a:gd name="T46" fmla="*/ 63 w 77"/>
              <a:gd name="T47" fmla="*/ 26 h 70"/>
              <a:gd name="T48" fmla="*/ 59 w 77"/>
              <a:gd name="T49" fmla="*/ 15 h 70"/>
              <a:gd name="T50" fmla="*/ 48 w 77"/>
              <a:gd name="T51" fmla="*/ 11 h 70"/>
              <a:gd name="T52" fmla="*/ 31 w 77"/>
              <a:gd name="T53" fmla="*/ 11 h 70"/>
              <a:gd name="T54" fmla="*/ 20 w 77"/>
              <a:gd name="T55" fmla="*/ 15 h 70"/>
              <a:gd name="T56" fmla="*/ 16 w 77"/>
              <a:gd name="T57" fmla="*/ 26 h 70"/>
              <a:gd name="T58" fmla="*/ 16 w 77"/>
              <a:gd name="T59" fmla="*/ 29 h 70"/>
              <a:gd name="T60" fmla="*/ 70 w 77"/>
              <a:gd name="T61" fmla="*/ 37 h 70"/>
              <a:gd name="T62" fmla="*/ 53 w 77"/>
              <a:gd name="T63" fmla="*/ 40 h 70"/>
              <a:gd name="T64" fmla="*/ 53 w 77"/>
              <a:gd name="T65" fmla="*/ 48 h 70"/>
              <a:gd name="T66" fmla="*/ 63 w 77"/>
              <a:gd name="T67" fmla="*/ 48 h 70"/>
              <a:gd name="T68" fmla="*/ 70 w 77"/>
              <a:gd name="T69" fmla="*/ 48 h 70"/>
              <a:gd name="T70" fmla="*/ 70 w 77"/>
              <a:gd name="T71" fmla="*/ 37 h 70"/>
              <a:gd name="T72" fmla="*/ 7 w 77"/>
              <a:gd name="T73" fmla="*/ 37 h 70"/>
              <a:gd name="T74" fmla="*/ 7 w 77"/>
              <a:gd name="T75" fmla="*/ 48 h 70"/>
              <a:gd name="T76" fmla="*/ 16 w 77"/>
              <a:gd name="T77" fmla="*/ 48 h 70"/>
              <a:gd name="T78" fmla="*/ 24 w 77"/>
              <a:gd name="T79" fmla="*/ 48 h 70"/>
              <a:gd name="T80" fmla="*/ 24 w 77"/>
              <a:gd name="T81" fmla="*/ 40 h 70"/>
              <a:gd name="T82" fmla="*/ 7 w 77"/>
              <a:gd name="T83" fmla="*/ 3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70">
                <a:moveTo>
                  <a:pt x="0" y="29"/>
                </a:moveTo>
                <a:cubicBezTo>
                  <a:pt x="5" y="29"/>
                  <a:pt x="5" y="29"/>
                  <a:pt x="5" y="29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19"/>
                  <a:pt x="8" y="12"/>
                  <a:pt x="13" y="8"/>
                </a:cubicBezTo>
                <a:cubicBezTo>
                  <a:pt x="17" y="3"/>
                  <a:pt x="24" y="0"/>
                  <a:pt x="3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5" y="0"/>
                  <a:pt x="61" y="3"/>
                  <a:pt x="66" y="8"/>
                </a:cubicBezTo>
                <a:cubicBezTo>
                  <a:pt x="71" y="12"/>
                  <a:pt x="74" y="19"/>
                  <a:pt x="74" y="26"/>
                </a:cubicBezTo>
                <a:cubicBezTo>
                  <a:pt x="74" y="29"/>
                  <a:pt x="74" y="29"/>
                  <a:pt x="74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58"/>
                  <a:pt x="77" y="58"/>
                  <a:pt x="77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70"/>
                  <a:pt x="71" y="70"/>
                  <a:pt x="71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58"/>
                  <a:pt x="56" y="58"/>
                  <a:pt x="56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70"/>
                  <a:pt x="21" y="70"/>
                  <a:pt x="21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58"/>
                  <a:pt x="7" y="58"/>
                  <a:pt x="7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9"/>
                  <a:pt x="0" y="29"/>
                  <a:pt x="0" y="29"/>
                </a:cubicBezTo>
                <a:close/>
                <a:moveTo>
                  <a:pt x="16" y="29"/>
                </a:moveTo>
                <a:cubicBezTo>
                  <a:pt x="63" y="29"/>
                  <a:pt x="63" y="29"/>
                  <a:pt x="63" y="29"/>
                </a:cubicBezTo>
                <a:cubicBezTo>
                  <a:pt x="63" y="26"/>
                  <a:pt x="63" y="26"/>
                  <a:pt x="63" y="26"/>
                </a:cubicBezTo>
                <a:cubicBezTo>
                  <a:pt x="63" y="22"/>
                  <a:pt x="61" y="18"/>
                  <a:pt x="59" y="15"/>
                </a:cubicBezTo>
                <a:cubicBezTo>
                  <a:pt x="56" y="13"/>
                  <a:pt x="52" y="11"/>
                  <a:pt x="48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7" y="11"/>
                  <a:pt x="23" y="13"/>
                  <a:pt x="20" y="15"/>
                </a:cubicBezTo>
                <a:cubicBezTo>
                  <a:pt x="18" y="18"/>
                  <a:pt x="16" y="22"/>
                  <a:pt x="16" y="26"/>
                </a:cubicBezTo>
                <a:cubicBezTo>
                  <a:pt x="16" y="29"/>
                  <a:pt x="16" y="29"/>
                  <a:pt x="16" y="29"/>
                </a:cubicBezTo>
                <a:close/>
                <a:moveTo>
                  <a:pt x="70" y="37"/>
                </a:moveTo>
                <a:cubicBezTo>
                  <a:pt x="53" y="40"/>
                  <a:pt x="53" y="40"/>
                  <a:pt x="53" y="40"/>
                </a:cubicBezTo>
                <a:cubicBezTo>
                  <a:pt x="53" y="48"/>
                  <a:pt x="53" y="48"/>
                  <a:pt x="5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37"/>
                  <a:pt x="70" y="37"/>
                  <a:pt x="70" y="37"/>
                </a:cubicBezTo>
                <a:close/>
                <a:moveTo>
                  <a:pt x="7" y="37"/>
                </a:moveTo>
                <a:cubicBezTo>
                  <a:pt x="7" y="48"/>
                  <a:pt x="7" y="48"/>
                  <a:pt x="7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40"/>
                  <a:pt x="24" y="40"/>
                  <a:pt x="24" y="40"/>
                </a:cubicBezTo>
                <a:lnTo>
                  <a:pt x="7" y="37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Freeform 170">
            <a:extLst>
              <a:ext uri="{FF2B5EF4-FFF2-40B4-BE49-F238E27FC236}">
                <a16:creationId xmlns:a16="http://schemas.microsoft.com/office/drawing/2014/main" id="{AA78A3C8-C7B0-A656-F491-C5BA665ADBCA}"/>
              </a:ext>
            </a:extLst>
          </p:cNvPr>
          <p:cNvSpPr>
            <a:spLocks/>
          </p:cNvSpPr>
          <p:nvPr/>
        </p:nvSpPr>
        <p:spPr bwMode="auto">
          <a:xfrm>
            <a:off x="1306243" y="4443143"/>
            <a:ext cx="333084" cy="303897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176">
            <a:extLst>
              <a:ext uri="{FF2B5EF4-FFF2-40B4-BE49-F238E27FC236}">
                <a16:creationId xmlns:a16="http://schemas.microsoft.com/office/drawing/2014/main" id="{427EDF09-B1AE-7E71-32F4-F1534C1A627B}"/>
              </a:ext>
            </a:extLst>
          </p:cNvPr>
          <p:cNvSpPr>
            <a:spLocks noEditPoints="1"/>
          </p:cNvSpPr>
          <p:nvPr/>
        </p:nvSpPr>
        <p:spPr bwMode="auto">
          <a:xfrm>
            <a:off x="1306243" y="3137324"/>
            <a:ext cx="279627" cy="348813"/>
          </a:xfrm>
          <a:custGeom>
            <a:avLst/>
            <a:gdLst>
              <a:gd name="T0" fmla="*/ 49 w 85"/>
              <a:gd name="T1" fmla="*/ 26 h 106"/>
              <a:gd name="T2" fmla="*/ 33 w 85"/>
              <a:gd name="T3" fmla="*/ 22 h 106"/>
              <a:gd name="T4" fmla="*/ 26 w 85"/>
              <a:gd name="T5" fmla="*/ 42 h 106"/>
              <a:gd name="T6" fmla="*/ 34 w 85"/>
              <a:gd name="T7" fmla="*/ 55 h 106"/>
              <a:gd name="T8" fmla="*/ 35 w 85"/>
              <a:gd name="T9" fmla="*/ 59 h 106"/>
              <a:gd name="T10" fmla="*/ 49 w 85"/>
              <a:gd name="T11" fmla="*/ 63 h 106"/>
              <a:gd name="T12" fmla="*/ 63 w 85"/>
              <a:gd name="T13" fmla="*/ 59 h 106"/>
              <a:gd name="T14" fmla="*/ 63 w 85"/>
              <a:gd name="T15" fmla="*/ 55 h 106"/>
              <a:gd name="T16" fmla="*/ 72 w 85"/>
              <a:gd name="T17" fmla="*/ 42 h 106"/>
              <a:gd name="T18" fmla="*/ 64 w 85"/>
              <a:gd name="T19" fmla="*/ 22 h 106"/>
              <a:gd name="T20" fmla="*/ 49 w 85"/>
              <a:gd name="T21" fmla="*/ 26 h 106"/>
              <a:gd name="T22" fmla="*/ 84 w 85"/>
              <a:gd name="T23" fmla="*/ 77 h 106"/>
              <a:gd name="T24" fmla="*/ 14 w 85"/>
              <a:gd name="T25" fmla="*/ 77 h 106"/>
              <a:gd name="T26" fmla="*/ 11 w 85"/>
              <a:gd name="T27" fmla="*/ 87 h 106"/>
              <a:gd name="T28" fmla="*/ 11 w 85"/>
              <a:gd name="T29" fmla="*/ 87 h 106"/>
              <a:gd name="T30" fmla="*/ 14 w 85"/>
              <a:gd name="T31" fmla="*/ 96 h 106"/>
              <a:gd name="T32" fmla="*/ 85 w 85"/>
              <a:gd name="T33" fmla="*/ 96 h 106"/>
              <a:gd name="T34" fmla="*/ 85 w 85"/>
              <a:gd name="T35" fmla="*/ 106 h 106"/>
              <a:gd name="T36" fmla="*/ 12 w 85"/>
              <a:gd name="T37" fmla="*/ 106 h 106"/>
              <a:gd name="T38" fmla="*/ 10 w 85"/>
              <a:gd name="T39" fmla="*/ 106 h 106"/>
              <a:gd name="T40" fmla="*/ 8 w 85"/>
              <a:gd name="T41" fmla="*/ 105 h 106"/>
              <a:gd name="T42" fmla="*/ 7 w 85"/>
              <a:gd name="T43" fmla="*/ 104 h 106"/>
              <a:gd name="T44" fmla="*/ 0 w 85"/>
              <a:gd name="T45" fmla="*/ 87 h 106"/>
              <a:gd name="T46" fmla="*/ 0 w 85"/>
              <a:gd name="T47" fmla="*/ 87 h 106"/>
              <a:gd name="T48" fmla="*/ 7 w 85"/>
              <a:gd name="T49" fmla="*/ 69 h 106"/>
              <a:gd name="T50" fmla="*/ 8 w 85"/>
              <a:gd name="T51" fmla="*/ 68 h 106"/>
              <a:gd name="T52" fmla="*/ 9 w 85"/>
              <a:gd name="T53" fmla="*/ 66 h 106"/>
              <a:gd name="T54" fmla="*/ 12 w 85"/>
              <a:gd name="T55" fmla="*/ 66 h 106"/>
              <a:gd name="T56" fmla="*/ 84 w 85"/>
              <a:gd name="T57" fmla="*/ 66 h 106"/>
              <a:gd name="T58" fmla="*/ 84 w 85"/>
              <a:gd name="T59" fmla="*/ 77 h 106"/>
              <a:gd name="T60" fmla="*/ 16 w 85"/>
              <a:gd name="T61" fmla="*/ 91 h 106"/>
              <a:gd name="T62" fmla="*/ 16 w 85"/>
              <a:gd name="T63" fmla="*/ 93 h 106"/>
              <a:gd name="T64" fmla="*/ 78 w 85"/>
              <a:gd name="T65" fmla="*/ 93 h 106"/>
              <a:gd name="T66" fmla="*/ 78 w 85"/>
              <a:gd name="T67" fmla="*/ 91 h 106"/>
              <a:gd name="T68" fmla="*/ 16 w 85"/>
              <a:gd name="T69" fmla="*/ 91 h 106"/>
              <a:gd name="T70" fmla="*/ 16 w 85"/>
              <a:gd name="T71" fmla="*/ 80 h 106"/>
              <a:gd name="T72" fmla="*/ 16 w 85"/>
              <a:gd name="T73" fmla="*/ 82 h 106"/>
              <a:gd name="T74" fmla="*/ 78 w 85"/>
              <a:gd name="T75" fmla="*/ 82 h 106"/>
              <a:gd name="T76" fmla="*/ 78 w 85"/>
              <a:gd name="T77" fmla="*/ 80 h 106"/>
              <a:gd name="T78" fmla="*/ 16 w 85"/>
              <a:gd name="T79" fmla="*/ 80 h 106"/>
              <a:gd name="T80" fmla="*/ 16 w 85"/>
              <a:gd name="T81" fmla="*/ 85 h 106"/>
              <a:gd name="T82" fmla="*/ 16 w 85"/>
              <a:gd name="T83" fmla="*/ 88 h 106"/>
              <a:gd name="T84" fmla="*/ 78 w 85"/>
              <a:gd name="T85" fmla="*/ 88 h 106"/>
              <a:gd name="T86" fmla="*/ 78 w 85"/>
              <a:gd name="T87" fmla="*/ 85 h 106"/>
              <a:gd name="T88" fmla="*/ 16 w 85"/>
              <a:gd name="T89" fmla="*/ 85 h 106"/>
              <a:gd name="T90" fmla="*/ 50 w 85"/>
              <a:gd name="T91" fmla="*/ 10 h 106"/>
              <a:gd name="T92" fmla="*/ 73 w 85"/>
              <a:gd name="T93" fmla="*/ 8 h 106"/>
              <a:gd name="T94" fmla="*/ 51 w 85"/>
              <a:gd name="T95" fmla="*/ 15 h 106"/>
              <a:gd name="T96" fmla="*/ 50 w 85"/>
              <a:gd name="T97" fmla="*/ 24 h 106"/>
              <a:gd name="T98" fmla="*/ 48 w 85"/>
              <a:gd name="T99" fmla="*/ 24 h 106"/>
              <a:gd name="T100" fmla="*/ 40 w 85"/>
              <a:gd name="T101" fmla="*/ 8 h 106"/>
              <a:gd name="T102" fmla="*/ 46 w 85"/>
              <a:gd name="T103" fmla="*/ 4 h 106"/>
              <a:gd name="T104" fmla="*/ 50 w 85"/>
              <a:gd name="T105" fmla="*/ 1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5" h="106">
                <a:moveTo>
                  <a:pt x="49" y="26"/>
                </a:moveTo>
                <a:cubicBezTo>
                  <a:pt x="47" y="24"/>
                  <a:pt x="40" y="19"/>
                  <a:pt x="33" y="22"/>
                </a:cubicBezTo>
                <a:cubicBezTo>
                  <a:pt x="25" y="25"/>
                  <a:pt x="22" y="34"/>
                  <a:pt x="26" y="42"/>
                </a:cubicBezTo>
                <a:cubicBezTo>
                  <a:pt x="30" y="50"/>
                  <a:pt x="33" y="53"/>
                  <a:pt x="34" y="55"/>
                </a:cubicBezTo>
                <a:cubicBezTo>
                  <a:pt x="35" y="56"/>
                  <a:pt x="34" y="58"/>
                  <a:pt x="35" y="59"/>
                </a:cubicBezTo>
                <a:cubicBezTo>
                  <a:pt x="36" y="64"/>
                  <a:pt x="46" y="66"/>
                  <a:pt x="49" y="63"/>
                </a:cubicBezTo>
                <a:cubicBezTo>
                  <a:pt x="52" y="66"/>
                  <a:pt x="62" y="64"/>
                  <a:pt x="63" y="59"/>
                </a:cubicBezTo>
                <a:cubicBezTo>
                  <a:pt x="63" y="58"/>
                  <a:pt x="63" y="56"/>
                  <a:pt x="63" y="55"/>
                </a:cubicBezTo>
                <a:cubicBezTo>
                  <a:pt x="64" y="53"/>
                  <a:pt x="68" y="50"/>
                  <a:pt x="72" y="42"/>
                </a:cubicBezTo>
                <a:cubicBezTo>
                  <a:pt x="76" y="34"/>
                  <a:pt x="73" y="25"/>
                  <a:pt x="64" y="22"/>
                </a:cubicBezTo>
                <a:cubicBezTo>
                  <a:pt x="58" y="19"/>
                  <a:pt x="51" y="24"/>
                  <a:pt x="49" y="26"/>
                </a:cubicBezTo>
                <a:close/>
                <a:moveTo>
                  <a:pt x="8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1" y="80"/>
                  <a:pt x="10" y="83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90"/>
                  <a:pt x="12" y="93"/>
                  <a:pt x="14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0" y="106"/>
                  <a:pt x="10" y="106"/>
                  <a:pt x="10" y="106"/>
                </a:cubicBezTo>
                <a:cubicBezTo>
                  <a:pt x="8" y="105"/>
                  <a:pt x="8" y="105"/>
                  <a:pt x="8" y="105"/>
                </a:cubicBezTo>
                <a:cubicBezTo>
                  <a:pt x="8" y="104"/>
                  <a:pt x="7" y="104"/>
                  <a:pt x="7" y="104"/>
                </a:cubicBezTo>
                <a:cubicBezTo>
                  <a:pt x="3" y="99"/>
                  <a:pt x="0" y="93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1"/>
                  <a:pt x="2" y="74"/>
                  <a:pt x="7" y="69"/>
                </a:cubicBezTo>
                <a:cubicBezTo>
                  <a:pt x="7" y="69"/>
                  <a:pt x="7" y="68"/>
                  <a:pt x="8" y="68"/>
                </a:cubicBezTo>
                <a:cubicBezTo>
                  <a:pt x="9" y="66"/>
                  <a:pt x="9" y="66"/>
                  <a:pt x="9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84" y="66"/>
                  <a:pt x="84" y="66"/>
                  <a:pt x="84" y="66"/>
                </a:cubicBezTo>
                <a:cubicBezTo>
                  <a:pt x="84" y="77"/>
                  <a:pt x="84" y="77"/>
                  <a:pt x="84" y="77"/>
                </a:cubicBezTo>
                <a:close/>
                <a:moveTo>
                  <a:pt x="16" y="91"/>
                </a:moveTo>
                <a:cubicBezTo>
                  <a:pt x="16" y="93"/>
                  <a:pt x="16" y="93"/>
                  <a:pt x="16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91"/>
                  <a:pt x="78" y="91"/>
                  <a:pt x="78" y="91"/>
                </a:cubicBezTo>
                <a:cubicBezTo>
                  <a:pt x="16" y="91"/>
                  <a:pt x="16" y="91"/>
                  <a:pt x="16" y="91"/>
                </a:cubicBezTo>
                <a:close/>
                <a:moveTo>
                  <a:pt x="16" y="80"/>
                </a:moveTo>
                <a:cubicBezTo>
                  <a:pt x="16" y="82"/>
                  <a:pt x="16" y="82"/>
                  <a:pt x="16" y="82"/>
                </a:cubicBezTo>
                <a:cubicBezTo>
                  <a:pt x="78" y="82"/>
                  <a:pt x="78" y="82"/>
                  <a:pt x="78" y="82"/>
                </a:cubicBezTo>
                <a:cubicBezTo>
                  <a:pt x="78" y="80"/>
                  <a:pt x="78" y="80"/>
                  <a:pt x="78" y="80"/>
                </a:cubicBezTo>
                <a:cubicBezTo>
                  <a:pt x="16" y="80"/>
                  <a:pt x="16" y="80"/>
                  <a:pt x="16" y="80"/>
                </a:cubicBezTo>
                <a:close/>
                <a:moveTo>
                  <a:pt x="16" y="85"/>
                </a:moveTo>
                <a:cubicBezTo>
                  <a:pt x="16" y="88"/>
                  <a:pt x="16" y="88"/>
                  <a:pt x="16" y="88"/>
                </a:cubicBezTo>
                <a:cubicBezTo>
                  <a:pt x="78" y="88"/>
                  <a:pt x="78" y="88"/>
                  <a:pt x="78" y="88"/>
                </a:cubicBezTo>
                <a:cubicBezTo>
                  <a:pt x="78" y="85"/>
                  <a:pt x="78" y="85"/>
                  <a:pt x="78" y="85"/>
                </a:cubicBezTo>
                <a:cubicBezTo>
                  <a:pt x="16" y="85"/>
                  <a:pt x="16" y="85"/>
                  <a:pt x="16" y="85"/>
                </a:cubicBezTo>
                <a:close/>
                <a:moveTo>
                  <a:pt x="50" y="10"/>
                </a:moveTo>
                <a:cubicBezTo>
                  <a:pt x="54" y="0"/>
                  <a:pt x="64" y="5"/>
                  <a:pt x="73" y="8"/>
                </a:cubicBezTo>
                <a:cubicBezTo>
                  <a:pt x="69" y="14"/>
                  <a:pt x="58" y="18"/>
                  <a:pt x="51" y="15"/>
                </a:cubicBezTo>
                <a:cubicBezTo>
                  <a:pt x="51" y="18"/>
                  <a:pt x="50" y="21"/>
                  <a:pt x="50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17"/>
                  <a:pt x="46" y="13"/>
                  <a:pt x="40" y="8"/>
                </a:cubicBezTo>
                <a:cubicBezTo>
                  <a:pt x="46" y="4"/>
                  <a:pt x="46" y="4"/>
                  <a:pt x="46" y="4"/>
                </a:cubicBezTo>
                <a:cubicBezTo>
                  <a:pt x="48" y="6"/>
                  <a:pt x="50" y="8"/>
                  <a:pt x="50" y="1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BCFAD35-5A04-EFDB-52DA-C0257529CE74}"/>
              </a:ext>
            </a:extLst>
          </p:cNvPr>
          <p:cNvGrpSpPr/>
          <p:nvPr/>
        </p:nvGrpSpPr>
        <p:grpSpPr>
          <a:xfrm>
            <a:off x="1938702" y="1757024"/>
            <a:ext cx="3509225" cy="476162"/>
            <a:chOff x="451471" y="1880595"/>
            <a:chExt cx="3024336" cy="47616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370C22-53CC-32E2-012B-FE09ECF1033B}"/>
                </a:ext>
              </a:extLst>
            </p:cNvPr>
            <p:cNvSpPr txBox="1"/>
            <p:nvPr/>
          </p:nvSpPr>
          <p:spPr>
            <a:xfrm>
              <a:off x="453803" y="2081169"/>
              <a:ext cx="3022004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选择题不要错太多，选择题是拿分点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E7EA6D6-AEE8-5465-92C1-CED38A72A7D3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重点是选择题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562467-466F-9493-5C80-A9AA2FD07C45}"/>
              </a:ext>
            </a:extLst>
          </p:cNvPr>
          <p:cNvGrpSpPr/>
          <p:nvPr/>
        </p:nvGrpSpPr>
        <p:grpSpPr>
          <a:xfrm>
            <a:off x="1938702" y="2990391"/>
            <a:ext cx="3509225" cy="476162"/>
            <a:chOff x="451471" y="1880595"/>
            <a:chExt cx="3024336" cy="47616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8F809CA-CF7B-5A1C-9225-0784E38B0DEB}"/>
                </a:ext>
              </a:extLst>
            </p:cNvPr>
            <p:cNvSpPr txBox="1"/>
            <p:nvPr/>
          </p:nvSpPr>
          <p:spPr>
            <a:xfrm>
              <a:off x="453803" y="2081169"/>
              <a:ext cx="3022004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背一背老师押的题，灵活运用，考试多写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7295809-47D6-F1D6-960B-6C8BB0463910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大题要有话说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89B122E-7C4C-73ED-70D3-735A41A8C785}"/>
              </a:ext>
            </a:extLst>
          </p:cNvPr>
          <p:cNvGrpSpPr/>
          <p:nvPr/>
        </p:nvGrpSpPr>
        <p:grpSpPr>
          <a:xfrm>
            <a:off x="1938702" y="4223758"/>
            <a:ext cx="3533564" cy="500130"/>
            <a:chOff x="451471" y="1880595"/>
            <a:chExt cx="3045312" cy="50013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61E7A3C-7F77-D045-436C-C99F6D5281F1}"/>
                </a:ext>
              </a:extLst>
            </p:cNvPr>
            <p:cNvSpPr txBox="1"/>
            <p:nvPr/>
          </p:nvSpPr>
          <p:spPr>
            <a:xfrm>
              <a:off x="474779" y="2105137"/>
              <a:ext cx="3022004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我们很久不写字了，考前一定要练习一下！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B662302-9695-86B4-CE6D-2BADD0073EF7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政治一定也要模拟考试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22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>
            <a:extLst>
              <a:ext uri="{FF2B5EF4-FFF2-40B4-BE49-F238E27FC236}">
                <a16:creationId xmlns:a16="http://schemas.microsoft.com/office/drawing/2014/main" id="{0FC3238E-8096-AE0D-D9C1-1A47E15290E4}"/>
              </a:ext>
            </a:extLst>
          </p:cNvPr>
          <p:cNvGrpSpPr/>
          <p:nvPr/>
        </p:nvGrpSpPr>
        <p:grpSpPr>
          <a:xfrm rot="1895490">
            <a:off x="7314001" y="783756"/>
            <a:ext cx="3003113" cy="5499659"/>
            <a:chOff x="7197343" y="1612049"/>
            <a:chExt cx="1253553" cy="2295656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BFC9F6B-867F-0DA2-BC57-6D57BD4DBCBE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" name="图形 1">
              <a:extLst>
                <a:ext uri="{FF2B5EF4-FFF2-40B4-BE49-F238E27FC236}">
                  <a16:creationId xmlns:a16="http://schemas.microsoft.com/office/drawing/2014/main" id="{C97F7B02-D77E-45B4-F229-4B5B625FE3D2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C75EAC72-7A28-DD3E-EBF3-7AD0C214452C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08D332DA-C81D-17C3-C352-F5697578F254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40BF1948-B33D-917D-7FCB-67324F36191F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4734FB5-7B51-1534-6DC5-2FD3BA627715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E327EA5E-BA6B-AD2C-ABD1-5610E2DCA1DF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5D3777B-44A4-88DA-2A30-1223E393EAE6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323428C-6FA7-496D-B41C-2153F89535D8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20D7C30-D512-1750-6610-1F36C2FCE3F7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4ACD1638-1A09-DCFF-29E1-679972360D8D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05FA650-BEF9-92B3-0C0F-199182DE9DC8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C86298D-6C20-8D6E-7CB2-847CABE13D40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F78CB36C-96E8-8CDC-32A8-99D17AE9C1F4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9FBD2157-D790-CB7E-3129-D58F1360F53A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B96C245-E0BE-B3E7-8061-929CEC0EDDE0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8B58451B-5F51-3316-F8EB-61A57C560CAA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0AE311-F3AA-3592-FF80-C0FAA1CA7C56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EA82520-6F49-1C1D-D0F4-494E49050F27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567CD931-20C5-5227-B881-FF21D4AB1E84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8E9711-6A82-C0F6-0BE4-2AACFAC0AD69}"/>
              </a:ext>
            </a:extLst>
          </p:cNvPr>
          <p:cNvGrpSpPr/>
          <p:nvPr/>
        </p:nvGrpSpPr>
        <p:grpSpPr>
          <a:xfrm>
            <a:off x="2370444" y="2967867"/>
            <a:ext cx="3033963" cy="637753"/>
            <a:chOff x="1621877" y="2705484"/>
            <a:chExt cx="4778086" cy="63775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9540F3B-7A09-6BC8-05B7-41BF780C0628}"/>
                </a:ext>
              </a:extLst>
            </p:cNvPr>
            <p:cNvSpPr/>
            <p:nvPr/>
          </p:nvSpPr>
          <p:spPr>
            <a:xfrm>
              <a:off x="1719443" y="2793197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9963626-F0A2-208C-14E1-118754433A76}"/>
                </a:ext>
              </a:extLst>
            </p:cNvPr>
            <p:cNvSpPr/>
            <p:nvPr/>
          </p:nvSpPr>
          <p:spPr>
            <a:xfrm>
              <a:off x="1621877" y="2705484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2733611" y="3029341"/>
            <a:ext cx="206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政治复习方法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2226572" y="555894"/>
            <a:ext cx="345960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138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408</a:t>
            </a:r>
            <a:endParaRPr lang="zh-CN" altLang="en-US" sz="138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63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政治考试科目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8C665BE-278A-A1CD-21C4-940014982CA3}"/>
              </a:ext>
            </a:extLst>
          </p:cNvPr>
          <p:cNvSpPr txBox="1"/>
          <p:nvPr/>
        </p:nvSpPr>
        <p:spPr>
          <a:xfrm>
            <a:off x="219300" y="1810909"/>
            <a:ext cx="1958175" cy="227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绪论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线性表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栈，队列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和数组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串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树与二叉树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图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查找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排序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E3B317-807D-D634-A268-E8409C9C9C5D}"/>
              </a:ext>
            </a:extLst>
          </p:cNvPr>
          <p:cNvSpPr txBox="1"/>
          <p:nvPr/>
        </p:nvSpPr>
        <p:spPr>
          <a:xfrm>
            <a:off x="445182" y="1332552"/>
            <a:ext cx="2482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数据结构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B97C5C-CF40-4C63-AEC2-7E41E6D5A82C}"/>
              </a:ext>
            </a:extLst>
          </p:cNvPr>
          <p:cNvSpPr txBox="1"/>
          <p:nvPr/>
        </p:nvSpPr>
        <p:spPr>
          <a:xfrm>
            <a:off x="2459149" y="1827601"/>
            <a:ext cx="1976287" cy="172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计算机网络体系结构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物理层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数据链路层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网络层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传输层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应用层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19D431-0942-837D-66BF-DABC1373333B}"/>
              </a:ext>
            </a:extLst>
          </p:cNvPr>
          <p:cNvSpPr txBox="1"/>
          <p:nvPr/>
        </p:nvSpPr>
        <p:spPr>
          <a:xfrm>
            <a:off x="2459150" y="134924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计算机网络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CE66BF-DAC4-23E0-03AA-DCFA4A1D1CB3}"/>
              </a:ext>
            </a:extLst>
          </p:cNvPr>
          <p:cNvSpPr txBox="1"/>
          <p:nvPr/>
        </p:nvSpPr>
        <p:spPr>
          <a:xfrm>
            <a:off x="5375627" y="1838974"/>
            <a:ext cx="2160240" cy="199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计算机系统概述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数据的表示和运算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存储系统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指令系统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中央处理器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总线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输入输出系统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7C4002-87F6-0ED5-37A9-7F4636A2B85E}"/>
              </a:ext>
            </a:extLst>
          </p:cNvPr>
          <p:cNvSpPr txBox="1"/>
          <p:nvPr/>
        </p:nvSpPr>
        <p:spPr>
          <a:xfrm>
            <a:off x="5465579" y="1349244"/>
            <a:ext cx="233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计算机组成原理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118ED3-A239-10A7-2587-B846F7CF6817}"/>
              </a:ext>
            </a:extLst>
          </p:cNvPr>
          <p:cNvSpPr txBox="1"/>
          <p:nvPr/>
        </p:nvSpPr>
        <p:spPr>
          <a:xfrm>
            <a:off x="8493509" y="1349244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操作系统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EB131E-41C5-027A-C042-708DCF6F7BB8}"/>
              </a:ext>
            </a:extLst>
          </p:cNvPr>
          <p:cNvSpPr txBox="1"/>
          <p:nvPr/>
        </p:nvSpPr>
        <p:spPr>
          <a:xfrm>
            <a:off x="8476059" y="1838974"/>
            <a:ext cx="2160240" cy="1444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计算机系统概述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进程与线程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内存管理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文件管理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输入输出管理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014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数学一考试题型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140AE1-A7CE-BC4A-2AEA-5EFF6D1B1E00}"/>
              </a:ext>
            </a:extLst>
          </p:cNvPr>
          <p:cNvSpPr txBox="1"/>
          <p:nvPr/>
        </p:nvSpPr>
        <p:spPr>
          <a:xfrm>
            <a:off x="3647728" y="1484784"/>
            <a:ext cx="115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408</a:t>
            </a:r>
            <a:r>
              <a:rPr lang="zh-CN" altLang="en-US" dirty="0"/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693D5E-74BE-DCAB-CE54-0DED21F0D7F8}"/>
              </a:ext>
            </a:extLst>
          </p:cNvPr>
          <p:cNvSpPr txBox="1"/>
          <p:nvPr/>
        </p:nvSpPr>
        <p:spPr>
          <a:xfrm>
            <a:off x="4799858" y="1638672"/>
            <a:ext cx="100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:</a:t>
            </a:r>
            <a:r>
              <a:rPr lang="zh-CN" altLang="en-US" sz="1400" dirty="0"/>
              <a:t>题型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ECD14C-6B9A-803C-011D-A34B4CA78F2C}"/>
              </a:ext>
            </a:extLst>
          </p:cNvPr>
          <p:cNvSpPr txBox="1"/>
          <p:nvPr/>
        </p:nvSpPr>
        <p:spPr>
          <a:xfrm>
            <a:off x="3434697" y="2076916"/>
            <a:ext cx="422228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客观题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一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选择题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40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平均每科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10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道，有的科目多一道少一道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主观题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解答题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数据结构算法题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15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分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数据结构考查题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计算机组成原理大题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计算机组成原理大题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操作系统大题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操作系统大题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计算机网络大题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B7E67A-E7D5-F71B-1684-C8D6B3DA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2737"/>
            <a:ext cx="3167368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9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408</a:t>
            </a:r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复习策略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4F281D-E37A-29E2-AC46-7A1029337A3E}"/>
              </a:ext>
            </a:extLst>
          </p:cNvPr>
          <p:cNvSpPr txBox="1"/>
          <p:nvPr/>
        </p:nvSpPr>
        <p:spPr>
          <a:xfrm>
            <a:off x="191344" y="112474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总体安排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19336" y="1628800"/>
            <a:ext cx="3960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408</a:t>
            </a:r>
            <a:r>
              <a:rPr lang="zh-CN" altLang="en-US" sz="1400" dirty="0"/>
              <a:t>的复习也可以分为</a:t>
            </a:r>
            <a:r>
              <a:rPr lang="en-US" altLang="zh-CN" sz="1400" dirty="0"/>
              <a:t>3</a:t>
            </a:r>
            <a:r>
              <a:rPr lang="zh-CN" altLang="en-US" sz="1400" dirty="0"/>
              <a:t>个阶段，或者两个阶段，基础</a:t>
            </a:r>
            <a:r>
              <a:rPr lang="en-US" altLang="zh-CN" sz="1400" dirty="0"/>
              <a:t>+</a:t>
            </a:r>
            <a:r>
              <a:rPr lang="zh-CN" altLang="en-US" sz="1400" dirty="0"/>
              <a:t>强化</a:t>
            </a:r>
            <a:r>
              <a:rPr lang="en-US" altLang="zh-CN" sz="1400" dirty="0"/>
              <a:t>+</a:t>
            </a:r>
            <a:r>
              <a:rPr lang="zh-CN" altLang="en-US" sz="1400" dirty="0"/>
              <a:t>冲刺或者基础</a:t>
            </a:r>
            <a:r>
              <a:rPr lang="en-US" altLang="zh-CN" sz="1400" dirty="0"/>
              <a:t>+</a:t>
            </a:r>
            <a:r>
              <a:rPr lang="zh-CN" altLang="en-US" sz="1400" dirty="0"/>
              <a:t>冲刺。</a:t>
            </a:r>
            <a:endParaRPr lang="en-US" altLang="zh-CN" sz="1400" dirty="0"/>
          </a:p>
          <a:p>
            <a:r>
              <a:rPr lang="en-US" altLang="zh-CN" sz="1400" dirty="0"/>
              <a:t>      </a:t>
            </a:r>
            <a:r>
              <a:rPr lang="zh-CN" altLang="en-US" sz="1400" dirty="0"/>
              <a:t>从时间上</a:t>
            </a:r>
            <a:endParaRPr lang="en-US" altLang="zh-CN" sz="1400" dirty="0"/>
          </a:p>
          <a:p>
            <a:r>
              <a:rPr lang="en-US" altLang="zh-CN" sz="1400" dirty="0"/>
              <a:t>        9</a:t>
            </a:r>
            <a:r>
              <a:rPr lang="zh-CN" altLang="en-US" sz="1400" dirty="0"/>
              <a:t>月前完成基础阶段的学习，</a:t>
            </a:r>
            <a:endParaRPr lang="en-US" altLang="zh-CN" sz="1400" dirty="0"/>
          </a:p>
          <a:p>
            <a:r>
              <a:rPr lang="en-US" altLang="zh-CN" sz="1400" dirty="0"/>
              <a:t>        </a:t>
            </a:r>
            <a:r>
              <a:rPr lang="zh-CN" altLang="en-US" sz="1400" dirty="0"/>
              <a:t>之后可以根据王道冲刺课做一下题型的强化练习，</a:t>
            </a:r>
            <a:endParaRPr lang="en-US" altLang="zh-CN" sz="1400" dirty="0"/>
          </a:p>
          <a:p>
            <a:r>
              <a:rPr lang="en-US" altLang="zh-CN" sz="1400" dirty="0"/>
              <a:t>         9</a:t>
            </a:r>
            <a:r>
              <a:rPr lang="zh-CN" altLang="en-US" sz="1400" dirty="0"/>
              <a:t>月以及之后就是做真题，从</a:t>
            </a:r>
            <a:r>
              <a:rPr lang="en-US" altLang="zh-CN" sz="1400" dirty="0"/>
              <a:t>09</a:t>
            </a:r>
            <a:r>
              <a:rPr lang="zh-CN" altLang="en-US" sz="1400" dirty="0"/>
              <a:t>年到去年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32DB58-BBC4-D4CA-49FC-5CFC98863CB8}"/>
              </a:ext>
            </a:extLst>
          </p:cNvPr>
          <p:cNvSpPr txBox="1"/>
          <p:nvPr/>
        </p:nvSpPr>
        <p:spPr>
          <a:xfrm>
            <a:off x="5303912" y="69782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推荐去看王道计算机考研的视频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98F416-0944-462C-6E94-91B9FF94B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1336187"/>
            <a:ext cx="3573016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0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408</a:t>
            </a:r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数据结构复习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数据结构的基础阶段就是复习好各种数据结构，二叉树</a:t>
            </a:r>
            <a:r>
              <a:rPr lang="en-US" altLang="zh-CN" sz="1400" dirty="0"/>
              <a:t>B</a:t>
            </a:r>
            <a:r>
              <a:rPr lang="zh-CN" altLang="en-US" sz="1400" dirty="0"/>
              <a:t>树，栈队列。以及排序算法。复习一定要仔细，任何知识点都要会。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需要明确的是数据结构重点考察的不是代码，除了排序代码和一些算法需要掌握，其他的例如</a:t>
            </a:r>
            <a:r>
              <a:rPr lang="en-US" altLang="zh-CN" sz="1400" dirty="0"/>
              <a:t>B</a:t>
            </a:r>
            <a:r>
              <a:rPr lang="zh-CN" altLang="en-US" sz="1400" dirty="0"/>
              <a:t>树的构造和增删改查，</a:t>
            </a:r>
            <a:r>
              <a:rPr lang="en-US" altLang="zh-CN" sz="1400" dirty="0"/>
              <a:t>KMP</a:t>
            </a:r>
            <a:r>
              <a:rPr lang="zh-CN" altLang="en-US" sz="1400" dirty="0"/>
              <a:t>算法，都无需掌握，重点是明白数据结构的逻辑和特点，以及他们的增删改查算法。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基础阶段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344C43-8C37-CB9B-261C-49B0E210EF02}"/>
              </a:ext>
            </a:extLst>
          </p:cNvPr>
          <p:cNvSpPr txBox="1"/>
          <p:nvPr/>
        </p:nvSpPr>
        <p:spPr>
          <a:xfrm>
            <a:off x="5519936" y="910852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B9CFFF-032F-A515-4AFB-D8777A625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0" y="1583439"/>
            <a:ext cx="2349617" cy="23496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54F66C5-F8CB-DBD7-2E73-EFAADE4E3024}"/>
              </a:ext>
            </a:extLst>
          </p:cNvPr>
          <p:cNvSpPr txBox="1"/>
          <p:nvPr/>
        </p:nvSpPr>
        <p:spPr>
          <a:xfrm>
            <a:off x="119336" y="349665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冲刺阶段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C0CF58-7740-845D-4D41-D684FA30783B}"/>
              </a:ext>
            </a:extLst>
          </p:cNvPr>
          <p:cNvSpPr txBox="1"/>
          <p:nvPr/>
        </p:nvSpPr>
        <p:spPr>
          <a:xfrm>
            <a:off x="17490" y="4075195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针对各种题型做好总结归纳，</a:t>
            </a:r>
            <a:r>
              <a:rPr lang="en-US" altLang="zh-CN" sz="1400" dirty="0"/>
              <a:t>408</a:t>
            </a:r>
            <a:r>
              <a:rPr lang="zh-CN" altLang="en-US" sz="1400" dirty="0"/>
              <a:t>有很多经典题型</a:t>
            </a:r>
            <a:endParaRPr lang="en-US" altLang="zh-CN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316256-F4AE-3499-B459-CFEE49882D18}"/>
              </a:ext>
            </a:extLst>
          </p:cNvPr>
          <p:cNvSpPr txBox="1"/>
          <p:nvPr/>
        </p:nvSpPr>
        <p:spPr>
          <a:xfrm>
            <a:off x="119336" y="473049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算法大题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D01EA2-4734-4F6F-3CD9-1836D7764902}"/>
              </a:ext>
            </a:extLst>
          </p:cNvPr>
          <p:cNvSpPr txBox="1"/>
          <p:nvPr/>
        </p:nvSpPr>
        <p:spPr>
          <a:xfrm>
            <a:off x="17490" y="5284020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408</a:t>
            </a:r>
            <a:r>
              <a:rPr lang="zh-CN" altLang="en-US" sz="1400" dirty="0"/>
              <a:t>的数据结构算法题很简单（尤其近几年），建议掌握数据结构中的算法，和历年真题算法就行</a:t>
            </a:r>
            <a:endParaRPr lang="en-US" altLang="zh-CN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2B03AB9-C20F-B69B-54AD-E7E18A2B3DAE}"/>
              </a:ext>
            </a:extLst>
          </p:cNvPr>
          <p:cNvSpPr txBox="1"/>
          <p:nvPr/>
        </p:nvSpPr>
        <p:spPr>
          <a:xfrm>
            <a:off x="5500901" y="4822827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总的来说，</a:t>
            </a:r>
            <a:r>
              <a:rPr lang="en-US" altLang="zh-CN" sz="1400" dirty="0"/>
              <a:t>408</a:t>
            </a:r>
            <a:r>
              <a:rPr lang="zh-CN" altLang="en-US" sz="1400" dirty="0"/>
              <a:t>的数据结构相对简单，很多都是送分题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84218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8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408</a:t>
            </a:r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计算机网络复习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计算机网络的知识比较多，建议做好思维导图。</a:t>
            </a:r>
            <a:endParaRPr lang="en-US" altLang="zh-CN" sz="1400" dirty="0"/>
          </a:p>
          <a:p>
            <a:r>
              <a:rPr lang="en-US" altLang="zh-CN" sz="1400" dirty="0"/>
              <a:t>      </a:t>
            </a:r>
            <a:r>
              <a:rPr lang="zh-CN" altLang="en-US" sz="1400" dirty="0"/>
              <a:t>计算机网络知识还是比较简单的，记忆一下就行。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题型比较固定，建议针对题型做总结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基础阶段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344C43-8C37-CB9B-261C-49B0E210EF02}"/>
              </a:ext>
            </a:extLst>
          </p:cNvPr>
          <p:cNvSpPr txBox="1"/>
          <p:nvPr/>
        </p:nvSpPr>
        <p:spPr>
          <a:xfrm>
            <a:off x="5519936" y="910852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B9CFFF-032F-A515-4AFB-D8777A625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0" y="1583439"/>
            <a:ext cx="2349617" cy="23496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54F66C5-F8CB-DBD7-2E73-EFAADE4E3024}"/>
              </a:ext>
            </a:extLst>
          </p:cNvPr>
          <p:cNvSpPr txBox="1"/>
          <p:nvPr/>
        </p:nvSpPr>
        <p:spPr>
          <a:xfrm>
            <a:off x="119336" y="349665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冲刺阶段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C0CF58-7740-845D-4D41-D684FA30783B}"/>
              </a:ext>
            </a:extLst>
          </p:cNvPr>
          <p:cNvSpPr txBox="1"/>
          <p:nvPr/>
        </p:nvSpPr>
        <p:spPr>
          <a:xfrm>
            <a:off x="17490" y="4075195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针对各种题型做好总结归纳，</a:t>
            </a:r>
            <a:r>
              <a:rPr lang="en-US" altLang="zh-CN" sz="1400" dirty="0"/>
              <a:t>408</a:t>
            </a:r>
            <a:r>
              <a:rPr lang="zh-CN" altLang="en-US" sz="1400" dirty="0"/>
              <a:t>有很多经典题型</a:t>
            </a:r>
            <a:endParaRPr lang="en-US" altLang="zh-CN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BD5E2F-DED4-A39A-19E7-189D3E719B94}"/>
              </a:ext>
            </a:extLst>
          </p:cNvPr>
          <p:cNvSpPr txBox="1"/>
          <p:nvPr/>
        </p:nvSpPr>
        <p:spPr>
          <a:xfrm>
            <a:off x="5500901" y="4822827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总的来说，计算机网络也是送分科目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0784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408</a:t>
            </a:r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操作系统复习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操作系统就有些难度了，需要在基础阶段多做些题配合理解。尤其是存储相关内容。在基础阶段的复习中比较花时间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基础阶段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344C43-8C37-CB9B-261C-49B0E210EF02}"/>
              </a:ext>
            </a:extLst>
          </p:cNvPr>
          <p:cNvSpPr txBox="1"/>
          <p:nvPr/>
        </p:nvSpPr>
        <p:spPr>
          <a:xfrm>
            <a:off x="5519936" y="910852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B9CFFF-032F-A515-4AFB-D8777A625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0" y="1583439"/>
            <a:ext cx="2349617" cy="23496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54F66C5-F8CB-DBD7-2E73-EFAADE4E3024}"/>
              </a:ext>
            </a:extLst>
          </p:cNvPr>
          <p:cNvSpPr txBox="1"/>
          <p:nvPr/>
        </p:nvSpPr>
        <p:spPr>
          <a:xfrm>
            <a:off x="119336" y="349665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冲刺阶段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C0CF58-7740-845D-4D41-D684FA30783B}"/>
              </a:ext>
            </a:extLst>
          </p:cNvPr>
          <p:cNvSpPr txBox="1"/>
          <p:nvPr/>
        </p:nvSpPr>
        <p:spPr>
          <a:xfrm>
            <a:off x="17490" y="4075195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针对各种题型做好总结归纳，</a:t>
            </a:r>
            <a:r>
              <a:rPr lang="en-US" altLang="zh-CN" sz="1400" dirty="0"/>
              <a:t>408</a:t>
            </a:r>
            <a:r>
              <a:rPr lang="zh-CN" altLang="en-US" sz="1400" dirty="0"/>
              <a:t>有很多经典题型</a:t>
            </a:r>
            <a:endParaRPr lang="en-US" altLang="zh-CN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BD5E2F-DED4-A39A-19E7-189D3E719B94}"/>
              </a:ext>
            </a:extLst>
          </p:cNvPr>
          <p:cNvSpPr txBox="1"/>
          <p:nvPr/>
        </p:nvSpPr>
        <p:spPr>
          <a:xfrm>
            <a:off x="5500901" y="4822827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操作系统是</a:t>
            </a:r>
            <a:r>
              <a:rPr lang="en-US" altLang="zh-CN" sz="1400" dirty="0"/>
              <a:t>408</a:t>
            </a:r>
            <a:r>
              <a:rPr lang="zh-CN" altLang="en-US" sz="1400" dirty="0"/>
              <a:t>的难点，而且会和计算机组成原理配合考大题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6908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>
            <a:extLst>
              <a:ext uri="{FF2B5EF4-FFF2-40B4-BE49-F238E27FC236}">
                <a16:creationId xmlns:a16="http://schemas.microsoft.com/office/drawing/2014/main" id="{0FC3238E-8096-AE0D-D9C1-1A47E15290E4}"/>
              </a:ext>
            </a:extLst>
          </p:cNvPr>
          <p:cNvGrpSpPr/>
          <p:nvPr/>
        </p:nvGrpSpPr>
        <p:grpSpPr>
          <a:xfrm rot="1895490">
            <a:off x="7314001" y="783756"/>
            <a:ext cx="3003113" cy="5499659"/>
            <a:chOff x="7197343" y="1612049"/>
            <a:chExt cx="1253553" cy="2295656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BFC9F6B-867F-0DA2-BC57-6D57BD4DBCBE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" name="图形 1">
              <a:extLst>
                <a:ext uri="{FF2B5EF4-FFF2-40B4-BE49-F238E27FC236}">
                  <a16:creationId xmlns:a16="http://schemas.microsoft.com/office/drawing/2014/main" id="{C97F7B02-D77E-45B4-F229-4B5B625FE3D2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C75EAC72-7A28-DD3E-EBF3-7AD0C214452C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08D332DA-C81D-17C3-C352-F5697578F254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40BF1948-B33D-917D-7FCB-67324F36191F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4734FB5-7B51-1534-6DC5-2FD3BA627715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E327EA5E-BA6B-AD2C-ABD1-5610E2DCA1DF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5D3777B-44A4-88DA-2A30-1223E393EAE6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323428C-6FA7-496D-B41C-2153F89535D8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20D7C30-D512-1750-6610-1F36C2FCE3F7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4ACD1638-1A09-DCFF-29E1-679972360D8D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05FA650-BEF9-92B3-0C0F-199182DE9DC8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C86298D-6C20-8D6E-7CB2-847CABE13D40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F78CB36C-96E8-8CDC-32A8-99D17AE9C1F4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9FBD2157-D790-CB7E-3129-D58F1360F53A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B96C245-E0BE-B3E7-8061-929CEC0EDDE0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8B58451B-5F51-3316-F8EB-61A57C560CAA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0AE311-F3AA-3592-FF80-C0FAA1CA7C56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EA82520-6F49-1C1D-D0F4-494E49050F27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567CD931-20C5-5227-B881-FF21D4AB1E84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8E9711-6A82-C0F6-0BE4-2AACFAC0AD69}"/>
              </a:ext>
            </a:extLst>
          </p:cNvPr>
          <p:cNvGrpSpPr/>
          <p:nvPr/>
        </p:nvGrpSpPr>
        <p:grpSpPr>
          <a:xfrm>
            <a:off x="2370444" y="2967867"/>
            <a:ext cx="3033963" cy="637753"/>
            <a:chOff x="1621877" y="2705484"/>
            <a:chExt cx="4778086" cy="63775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9540F3B-7A09-6BC8-05B7-41BF780C0628}"/>
                </a:ext>
              </a:extLst>
            </p:cNvPr>
            <p:cNvSpPr/>
            <p:nvPr/>
          </p:nvSpPr>
          <p:spPr>
            <a:xfrm>
              <a:off x="1719443" y="2793197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9963626-F0A2-208C-14E1-118754433A76}"/>
                </a:ext>
              </a:extLst>
            </p:cNvPr>
            <p:cNvSpPr/>
            <p:nvPr/>
          </p:nvSpPr>
          <p:spPr>
            <a:xfrm>
              <a:off x="1621877" y="2705484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2733611" y="3029341"/>
            <a:ext cx="206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数学复习方法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2226572" y="55589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zh-CN" altLang="en-US" sz="138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数学</a:t>
            </a:r>
          </a:p>
        </p:txBody>
      </p:sp>
    </p:spTree>
    <p:extLst>
      <p:ext uri="{BB962C8B-B14F-4D97-AF65-F5344CB8AC3E}">
        <p14:creationId xmlns:p14="http://schemas.microsoft.com/office/powerpoint/2010/main" val="252116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408</a:t>
            </a:r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计算机组成原理复习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计算机组成原理和操作系统一样，相对较难，而且很多计算考察题，需要基础阶段多做些题，在基础阶段的复习中比较花时间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基础阶段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344C43-8C37-CB9B-261C-49B0E210EF02}"/>
              </a:ext>
            </a:extLst>
          </p:cNvPr>
          <p:cNvSpPr txBox="1"/>
          <p:nvPr/>
        </p:nvSpPr>
        <p:spPr>
          <a:xfrm>
            <a:off x="5519936" y="910852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B9CFFF-032F-A515-4AFB-D8777A625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0" y="1583439"/>
            <a:ext cx="2349617" cy="23496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54F66C5-F8CB-DBD7-2E73-EFAADE4E3024}"/>
              </a:ext>
            </a:extLst>
          </p:cNvPr>
          <p:cNvSpPr txBox="1"/>
          <p:nvPr/>
        </p:nvSpPr>
        <p:spPr>
          <a:xfrm>
            <a:off x="119336" y="349665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冲刺阶段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C0CF58-7740-845D-4D41-D684FA30783B}"/>
              </a:ext>
            </a:extLst>
          </p:cNvPr>
          <p:cNvSpPr txBox="1"/>
          <p:nvPr/>
        </p:nvSpPr>
        <p:spPr>
          <a:xfrm>
            <a:off x="17490" y="4075195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针对各种题型做好总结归纳，</a:t>
            </a:r>
            <a:r>
              <a:rPr lang="en-US" altLang="zh-CN" sz="1400" dirty="0"/>
              <a:t>408</a:t>
            </a:r>
            <a:r>
              <a:rPr lang="zh-CN" altLang="en-US" sz="1400" dirty="0"/>
              <a:t>有很多经典题型</a:t>
            </a:r>
            <a:endParaRPr lang="en-US" altLang="zh-CN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BD5E2F-DED4-A39A-19E7-189D3E719B94}"/>
              </a:ext>
            </a:extLst>
          </p:cNvPr>
          <p:cNvSpPr txBox="1"/>
          <p:nvPr/>
        </p:nvSpPr>
        <p:spPr>
          <a:xfrm>
            <a:off x="5500901" y="4822827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计算机组成原理是难点，需要重点学习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569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408</a:t>
            </a:r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刷题阶段建议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344C43-8C37-CB9B-261C-49B0E210EF02}"/>
              </a:ext>
            </a:extLst>
          </p:cNvPr>
          <p:cNvSpPr txBox="1"/>
          <p:nvPr/>
        </p:nvSpPr>
        <p:spPr>
          <a:xfrm>
            <a:off x="119336" y="980728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推荐的刷题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56931-ABD3-0DBB-3297-3DF667E4C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1697545"/>
            <a:ext cx="2089390" cy="27809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436343-B3AB-76A7-50DE-19A3EF0719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697545"/>
            <a:ext cx="2083231" cy="20832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F27D97-CCD0-80F0-D6B8-3814446F778F}"/>
              </a:ext>
            </a:extLst>
          </p:cNvPr>
          <p:cNvSpPr txBox="1"/>
          <p:nvPr/>
        </p:nvSpPr>
        <p:spPr>
          <a:xfrm>
            <a:off x="6744072" y="198884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优先做真题，真题一定至少做两遍。</a:t>
            </a:r>
          </a:p>
        </p:txBody>
      </p:sp>
    </p:spTree>
    <p:extLst>
      <p:ext uri="{BB962C8B-B14F-4D97-AF65-F5344CB8AC3E}">
        <p14:creationId xmlns:p14="http://schemas.microsoft.com/office/powerpoint/2010/main" val="49654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8E21FFC5-DBB7-F1C1-D20F-C483CDE904C4}"/>
              </a:ext>
            </a:extLst>
          </p:cNvPr>
          <p:cNvSpPr/>
          <p:nvPr/>
        </p:nvSpPr>
        <p:spPr>
          <a:xfrm>
            <a:off x="1134898" y="3017510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25B257C-DF62-AC5E-E099-6F8ED154AF57}"/>
              </a:ext>
            </a:extLst>
          </p:cNvPr>
          <p:cNvSpPr/>
          <p:nvPr/>
        </p:nvSpPr>
        <p:spPr>
          <a:xfrm>
            <a:off x="1134898" y="1774339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408</a:t>
            </a:r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复习总结要点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57C8539-A73C-920D-F530-56D1740ABF1F}"/>
              </a:ext>
            </a:extLst>
          </p:cNvPr>
          <p:cNvSpPr/>
          <p:nvPr/>
        </p:nvSpPr>
        <p:spPr>
          <a:xfrm>
            <a:off x="1143435" y="1757024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2D3C72E-6983-83CA-CE77-E52BFE6FFAEB}"/>
              </a:ext>
            </a:extLst>
          </p:cNvPr>
          <p:cNvSpPr/>
          <p:nvPr/>
        </p:nvSpPr>
        <p:spPr>
          <a:xfrm>
            <a:off x="1124750" y="2990391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" name="Freeform 106">
            <a:extLst>
              <a:ext uri="{FF2B5EF4-FFF2-40B4-BE49-F238E27FC236}">
                <a16:creationId xmlns:a16="http://schemas.microsoft.com/office/drawing/2014/main" id="{91A508AA-CC95-B1CD-060B-9D4662243C21}"/>
              </a:ext>
            </a:extLst>
          </p:cNvPr>
          <p:cNvSpPr>
            <a:spLocks noEditPoints="1"/>
          </p:cNvSpPr>
          <p:nvPr/>
        </p:nvSpPr>
        <p:spPr bwMode="auto">
          <a:xfrm>
            <a:off x="1290886" y="1939468"/>
            <a:ext cx="333084" cy="300912"/>
          </a:xfrm>
          <a:custGeom>
            <a:avLst/>
            <a:gdLst>
              <a:gd name="T0" fmla="*/ 0 w 77"/>
              <a:gd name="T1" fmla="*/ 29 h 70"/>
              <a:gd name="T2" fmla="*/ 5 w 77"/>
              <a:gd name="T3" fmla="*/ 29 h 70"/>
              <a:gd name="T4" fmla="*/ 5 w 77"/>
              <a:gd name="T5" fmla="*/ 26 h 70"/>
              <a:gd name="T6" fmla="*/ 13 w 77"/>
              <a:gd name="T7" fmla="*/ 8 h 70"/>
              <a:gd name="T8" fmla="*/ 31 w 77"/>
              <a:gd name="T9" fmla="*/ 0 h 70"/>
              <a:gd name="T10" fmla="*/ 48 w 77"/>
              <a:gd name="T11" fmla="*/ 0 h 70"/>
              <a:gd name="T12" fmla="*/ 66 w 77"/>
              <a:gd name="T13" fmla="*/ 8 h 70"/>
              <a:gd name="T14" fmla="*/ 74 w 77"/>
              <a:gd name="T15" fmla="*/ 26 h 70"/>
              <a:gd name="T16" fmla="*/ 74 w 77"/>
              <a:gd name="T17" fmla="*/ 29 h 70"/>
              <a:gd name="T18" fmla="*/ 77 w 77"/>
              <a:gd name="T19" fmla="*/ 29 h 70"/>
              <a:gd name="T20" fmla="*/ 77 w 77"/>
              <a:gd name="T21" fmla="*/ 58 h 70"/>
              <a:gd name="T22" fmla="*/ 71 w 77"/>
              <a:gd name="T23" fmla="*/ 58 h 70"/>
              <a:gd name="T24" fmla="*/ 71 w 77"/>
              <a:gd name="T25" fmla="*/ 70 h 70"/>
              <a:gd name="T26" fmla="*/ 56 w 77"/>
              <a:gd name="T27" fmla="*/ 70 h 70"/>
              <a:gd name="T28" fmla="*/ 56 w 77"/>
              <a:gd name="T29" fmla="*/ 58 h 70"/>
              <a:gd name="T30" fmla="*/ 21 w 77"/>
              <a:gd name="T31" fmla="*/ 58 h 70"/>
              <a:gd name="T32" fmla="*/ 21 w 77"/>
              <a:gd name="T33" fmla="*/ 70 h 70"/>
              <a:gd name="T34" fmla="*/ 7 w 77"/>
              <a:gd name="T35" fmla="*/ 70 h 70"/>
              <a:gd name="T36" fmla="*/ 7 w 77"/>
              <a:gd name="T37" fmla="*/ 58 h 70"/>
              <a:gd name="T38" fmla="*/ 0 w 77"/>
              <a:gd name="T39" fmla="*/ 58 h 70"/>
              <a:gd name="T40" fmla="*/ 0 w 77"/>
              <a:gd name="T41" fmla="*/ 29 h 70"/>
              <a:gd name="T42" fmla="*/ 16 w 77"/>
              <a:gd name="T43" fmla="*/ 29 h 70"/>
              <a:gd name="T44" fmla="*/ 63 w 77"/>
              <a:gd name="T45" fmla="*/ 29 h 70"/>
              <a:gd name="T46" fmla="*/ 63 w 77"/>
              <a:gd name="T47" fmla="*/ 26 h 70"/>
              <a:gd name="T48" fmla="*/ 59 w 77"/>
              <a:gd name="T49" fmla="*/ 15 h 70"/>
              <a:gd name="T50" fmla="*/ 48 w 77"/>
              <a:gd name="T51" fmla="*/ 11 h 70"/>
              <a:gd name="T52" fmla="*/ 31 w 77"/>
              <a:gd name="T53" fmla="*/ 11 h 70"/>
              <a:gd name="T54" fmla="*/ 20 w 77"/>
              <a:gd name="T55" fmla="*/ 15 h 70"/>
              <a:gd name="T56" fmla="*/ 16 w 77"/>
              <a:gd name="T57" fmla="*/ 26 h 70"/>
              <a:gd name="T58" fmla="*/ 16 w 77"/>
              <a:gd name="T59" fmla="*/ 29 h 70"/>
              <a:gd name="T60" fmla="*/ 70 w 77"/>
              <a:gd name="T61" fmla="*/ 37 h 70"/>
              <a:gd name="T62" fmla="*/ 53 w 77"/>
              <a:gd name="T63" fmla="*/ 40 h 70"/>
              <a:gd name="T64" fmla="*/ 53 w 77"/>
              <a:gd name="T65" fmla="*/ 48 h 70"/>
              <a:gd name="T66" fmla="*/ 63 w 77"/>
              <a:gd name="T67" fmla="*/ 48 h 70"/>
              <a:gd name="T68" fmla="*/ 70 w 77"/>
              <a:gd name="T69" fmla="*/ 48 h 70"/>
              <a:gd name="T70" fmla="*/ 70 w 77"/>
              <a:gd name="T71" fmla="*/ 37 h 70"/>
              <a:gd name="T72" fmla="*/ 7 w 77"/>
              <a:gd name="T73" fmla="*/ 37 h 70"/>
              <a:gd name="T74" fmla="*/ 7 w 77"/>
              <a:gd name="T75" fmla="*/ 48 h 70"/>
              <a:gd name="T76" fmla="*/ 16 w 77"/>
              <a:gd name="T77" fmla="*/ 48 h 70"/>
              <a:gd name="T78" fmla="*/ 24 w 77"/>
              <a:gd name="T79" fmla="*/ 48 h 70"/>
              <a:gd name="T80" fmla="*/ 24 w 77"/>
              <a:gd name="T81" fmla="*/ 40 h 70"/>
              <a:gd name="T82" fmla="*/ 7 w 77"/>
              <a:gd name="T83" fmla="*/ 3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70">
                <a:moveTo>
                  <a:pt x="0" y="29"/>
                </a:moveTo>
                <a:cubicBezTo>
                  <a:pt x="5" y="29"/>
                  <a:pt x="5" y="29"/>
                  <a:pt x="5" y="29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19"/>
                  <a:pt x="8" y="12"/>
                  <a:pt x="13" y="8"/>
                </a:cubicBezTo>
                <a:cubicBezTo>
                  <a:pt x="17" y="3"/>
                  <a:pt x="24" y="0"/>
                  <a:pt x="3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5" y="0"/>
                  <a:pt x="61" y="3"/>
                  <a:pt x="66" y="8"/>
                </a:cubicBezTo>
                <a:cubicBezTo>
                  <a:pt x="71" y="12"/>
                  <a:pt x="74" y="19"/>
                  <a:pt x="74" y="26"/>
                </a:cubicBezTo>
                <a:cubicBezTo>
                  <a:pt x="74" y="29"/>
                  <a:pt x="74" y="29"/>
                  <a:pt x="74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58"/>
                  <a:pt x="77" y="58"/>
                  <a:pt x="77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70"/>
                  <a:pt x="71" y="70"/>
                  <a:pt x="71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58"/>
                  <a:pt x="56" y="58"/>
                  <a:pt x="56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70"/>
                  <a:pt x="21" y="70"/>
                  <a:pt x="21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58"/>
                  <a:pt x="7" y="58"/>
                  <a:pt x="7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9"/>
                  <a:pt x="0" y="29"/>
                  <a:pt x="0" y="29"/>
                </a:cubicBezTo>
                <a:close/>
                <a:moveTo>
                  <a:pt x="16" y="29"/>
                </a:moveTo>
                <a:cubicBezTo>
                  <a:pt x="63" y="29"/>
                  <a:pt x="63" y="29"/>
                  <a:pt x="63" y="29"/>
                </a:cubicBezTo>
                <a:cubicBezTo>
                  <a:pt x="63" y="26"/>
                  <a:pt x="63" y="26"/>
                  <a:pt x="63" y="26"/>
                </a:cubicBezTo>
                <a:cubicBezTo>
                  <a:pt x="63" y="22"/>
                  <a:pt x="61" y="18"/>
                  <a:pt x="59" y="15"/>
                </a:cubicBezTo>
                <a:cubicBezTo>
                  <a:pt x="56" y="13"/>
                  <a:pt x="52" y="11"/>
                  <a:pt x="48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7" y="11"/>
                  <a:pt x="23" y="13"/>
                  <a:pt x="20" y="15"/>
                </a:cubicBezTo>
                <a:cubicBezTo>
                  <a:pt x="18" y="18"/>
                  <a:pt x="16" y="22"/>
                  <a:pt x="16" y="26"/>
                </a:cubicBezTo>
                <a:cubicBezTo>
                  <a:pt x="16" y="29"/>
                  <a:pt x="16" y="29"/>
                  <a:pt x="16" y="29"/>
                </a:cubicBezTo>
                <a:close/>
                <a:moveTo>
                  <a:pt x="70" y="37"/>
                </a:moveTo>
                <a:cubicBezTo>
                  <a:pt x="53" y="40"/>
                  <a:pt x="53" y="40"/>
                  <a:pt x="53" y="40"/>
                </a:cubicBezTo>
                <a:cubicBezTo>
                  <a:pt x="53" y="48"/>
                  <a:pt x="53" y="48"/>
                  <a:pt x="5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37"/>
                  <a:pt x="70" y="37"/>
                  <a:pt x="70" y="37"/>
                </a:cubicBezTo>
                <a:close/>
                <a:moveTo>
                  <a:pt x="7" y="37"/>
                </a:moveTo>
                <a:cubicBezTo>
                  <a:pt x="7" y="48"/>
                  <a:pt x="7" y="48"/>
                  <a:pt x="7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40"/>
                  <a:pt x="24" y="40"/>
                  <a:pt x="24" y="40"/>
                </a:cubicBezTo>
                <a:lnTo>
                  <a:pt x="7" y="37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Freeform 176">
            <a:extLst>
              <a:ext uri="{FF2B5EF4-FFF2-40B4-BE49-F238E27FC236}">
                <a16:creationId xmlns:a16="http://schemas.microsoft.com/office/drawing/2014/main" id="{427EDF09-B1AE-7E71-32F4-F1534C1A627B}"/>
              </a:ext>
            </a:extLst>
          </p:cNvPr>
          <p:cNvSpPr>
            <a:spLocks noEditPoints="1"/>
          </p:cNvSpPr>
          <p:nvPr/>
        </p:nvSpPr>
        <p:spPr bwMode="auto">
          <a:xfrm>
            <a:off x="1306243" y="3137324"/>
            <a:ext cx="279627" cy="348813"/>
          </a:xfrm>
          <a:custGeom>
            <a:avLst/>
            <a:gdLst>
              <a:gd name="T0" fmla="*/ 49 w 85"/>
              <a:gd name="T1" fmla="*/ 26 h 106"/>
              <a:gd name="T2" fmla="*/ 33 w 85"/>
              <a:gd name="T3" fmla="*/ 22 h 106"/>
              <a:gd name="T4" fmla="*/ 26 w 85"/>
              <a:gd name="T5" fmla="*/ 42 h 106"/>
              <a:gd name="T6" fmla="*/ 34 w 85"/>
              <a:gd name="T7" fmla="*/ 55 h 106"/>
              <a:gd name="T8" fmla="*/ 35 w 85"/>
              <a:gd name="T9" fmla="*/ 59 h 106"/>
              <a:gd name="T10" fmla="*/ 49 w 85"/>
              <a:gd name="T11" fmla="*/ 63 h 106"/>
              <a:gd name="T12" fmla="*/ 63 w 85"/>
              <a:gd name="T13" fmla="*/ 59 h 106"/>
              <a:gd name="T14" fmla="*/ 63 w 85"/>
              <a:gd name="T15" fmla="*/ 55 h 106"/>
              <a:gd name="T16" fmla="*/ 72 w 85"/>
              <a:gd name="T17" fmla="*/ 42 h 106"/>
              <a:gd name="T18" fmla="*/ 64 w 85"/>
              <a:gd name="T19" fmla="*/ 22 h 106"/>
              <a:gd name="T20" fmla="*/ 49 w 85"/>
              <a:gd name="T21" fmla="*/ 26 h 106"/>
              <a:gd name="T22" fmla="*/ 84 w 85"/>
              <a:gd name="T23" fmla="*/ 77 h 106"/>
              <a:gd name="T24" fmla="*/ 14 w 85"/>
              <a:gd name="T25" fmla="*/ 77 h 106"/>
              <a:gd name="T26" fmla="*/ 11 w 85"/>
              <a:gd name="T27" fmla="*/ 87 h 106"/>
              <a:gd name="T28" fmla="*/ 11 w 85"/>
              <a:gd name="T29" fmla="*/ 87 h 106"/>
              <a:gd name="T30" fmla="*/ 14 w 85"/>
              <a:gd name="T31" fmla="*/ 96 h 106"/>
              <a:gd name="T32" fmla="*/ 85 w 85"/>
              <a:gd name="T33" fmla="*/ 96 h 106"/>
              <a:gd name="T34" fmla="*/ 85 w 85"/>
              <a:gd name="T35" fmla="*/ 106 h 106"/>
              <a:gd name="T36" fmla="*/ 12 w 85"/>
              <a:gd name="T37" fmla="*/ 106 h 106"/>
              <a:gd name="T38" fmla="*/ 10 w 85"/>
              <a:gd name="T39" fmla="*/ 106 h 106"/>
              <a:gd name="T40" fmla="*/ 8 w 85"/>
              <a:gd name="T41" fmla="*/ 105 h 106"/>
              <a:gd name="T42" fmla="*/ 7 w 85"/>
              <a:gd name="T43" fmla="*/ 104 h 106"/>
              <a:gd name="T44" fmla="*/ 0 w 85"/>
              <a:gd name="T45" fmla="*/ 87 h 106"/>
              <a:gd name="T46" fmla="*/ 0 w 85"/>
              <a:gd name="T47" fmla="*/ 87 h 106"/>
              <a:gd name="T48" fmla="*/ 7 w 85"/>
              <a:gd name="T49" fmla="*/ 69 h 106"/>
              <a:gd name="T50" fmla="*/ 8 w 85"/>
              <a:gd name="T51" fmla="*/ 68 h 106"/>
              <a:gd name="T52" fmla="*/ 9 w 85"/>
              <a:gd name="T53" fmla="*/ 66 h 106"/>
              <a:gd name="T54" fmla="*/ 12 w 85"/>
              <a:gd name="T55" fmla="*/ 66 h 106"/>
              <a:gd name="T56" fmla="*/ 84 w 85"/>
              <a:gd name="T57" fmla="*/ 66 h 106"/>
              <a:gd name="T58" fmla="*/ 84 w 85"/>
              <a:gd name="T59" fmla="*/ 77 h 106"/>
              <a:gd name="T60" fmla="*/ 16 w 85"/>
              <a:gd name="T61" fmla="*/ 91 h 106"/>
              <a:gd name="T62" fmla="*/ 16 w 85"/>
              <a:gd name="T63" fmla="*/ 93 h 106"/>
              <a:gd name="T64" fmla="*/ 78 w 85"/>
              <a:gd name="T65" fmla="*/ 93 h 106"/>
              <a:gd name="T66" fmla="*/ 78 w 85"/>
              <a:gd name="T67" fmla="*/ 91 h 106"/>
              <a:gd name="T68" fmla="*/ 16 w 85"/>
              <a:gd name="T69" fmla="*/ 91 h 106"/>
              <a:gd name="T70" fmla="*/ 16 w 85"/>
              <a:gd name="T71" fmla="*/ 80 h 106"/>
              <a:gd name="T72" fmla="*/ 16 w 85"/>
              <a:gd name="T73" fmla="*/ 82 h 106"/>
              <a:gd name="T74" fmla="*/ 78 w 85"/>
              <a:gd name="T75" fmla="*/ 82 h 106"/>
              <a:gd name="T76" fmla="*/ 78 w 85"/>
              <a:gd name="T77" fmla="*/ 80 h 106"/>
              <a:gd name="T78" fmla="*/ 16 w 85"/>
              <a:gd name="T79" fmla="*/ 80 h 106"/>
              <a:gd name="T80" fmla="*/ 16 w 85"/>
              <a:gd name="T81" fmla="*/ 85 h 106"/>
              <a:gd name="T82" fmla="*/ 16 w 85"/>
              <a:gd name="T83" fmla="*/ 88 h 106"/>
              <a:gd name="T84" fmla="*/ 78 w 85"/>
              <a:gd name="T85" fmla="*/ 88 h 106"/>
              <a:gd name="T86" fmla="*/ 78 w 85"/>
              <a:gd name="T87" fmla="*/ 85 h 106"/>
              <a:gd name="T88" fmla="*/ 16 w 85"/>
              <a:gd name="T89" fmla="*/ 85 h 106"/>
              <a:gd name="T90" fmla="*/ 50 w 85"/>
              <a:gd name="T91" fmla="*/ 10 h 106"/>
              <a:gd name="T92" fmla="*/ 73 w 85"/>
              <a:gd name="T93" fmla="*/ 8 h 106"/>
              <a:gd name="T94" fmla="*/ 51 w 85"/>
              <a:gd name="T95" fmla="*/ 15 h 106"/>
              <a:gd name="T96" fmla="*/ 50 w 85"/>
              <a:gd name="T97" fmla="*/ 24 h 106"/>
              <a:gd name="T98" fmla="*/ 48 w 85"/>
              <a:gd name="T99" fmla="*/ 24 h 106"/>
              <a:gd name="T100" fmla="*/ 40 w 85"/>
              <a:gd name="T101" fmla="*/ 8 h 106"/>
              <a:gd name="T102" fmla="*/ 46 w 85"/>
              <a:gd name="T103" fmla="*/ 4 h 106"/>
              <a:gd name="T104" fmla="*/ 50 w 85"/>
              <a:gd name="T105" fmla="*/ 1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5" h="106">
                <a:moveTo>
                  <a:pt x="49" y="26"/>
                </a:moveTo>
                <a:cubicBezTo>
                  <a:pt x="47" y="24"/>
                  <a:pt x="40" y="19"/>
                  <a:pt x="33" y="22"/>
                </a:cubicBezTo>
                <a:cubicBezTo>
                  <a:pt x="25" y="25"/>
                  <a:pt x="22" y="34"/>
                  <a:pt x="26" y="42"/>
                </a:cubicBezTo>
                <a:cubicBezTo>
                  <a:pt x="30" y="50"/>
                  <a:pt x="33" y="53"/>
                  <a:pt x="34" y="55"/>
                </a:cubicBezTo>
                <a:cubicBezTo>
                  <a:pt x="35" y="56"/>
                  <a:pt x="34" y="58"/>
                  <a:pt x="35" y="59"/>
                </a:cubicBezTo>
                <a:cubicBezTo>
                  <a:pt x="36" y="64"/>
                  <a:pt x="46" y="66"/>
                  <a:pt x="49" y="63"/>
                </a:cubicBezTo>
                <a:cubicBezTo>
                  <a:pt x="52" y="66"/>
                  <a:pt x="62" y="64"/>
                  <a:pt x="63" y="59"/>
                </a:cubicBezTo>
                <a:cubicBezTo>
                  <a:pt x="63" y="58"/>
                  <a:pt x="63" y="56"/>
                  <a:pt x="63" y="55"/>
                </a:cubicBezTo>
                <a:cubicBezTo>
                  <a:pt x="64" y="53"/>
                  <a:pt x="68" y="50"/>
                  <a:pt x="72" y="42"/>
                </a:cubicBezTo>
                <a:cubicBezTo>
                  <a:pt x="76" y="34"/>
                  <a:pt x="73" y="25"/>
                  <a:pt x="64" y="22"/>
                </a:cubicBezTo>
                <a:cubicBezTo>
                  <a:pt x="58" y="19"/>
                  <a:pt x="51" y="24"/>
                  <a:pt x="49" y="26"/>
                </a:cubicBezTo>
                <a:close/>
                <a:moveTo>
                  <a:pt x="8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1" y="80"/>
                  <a:pt x="10" y="83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90"/>
                  <a:pt x="12" y="93"/>
                  <a:pt x="14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0" y="106"/>
                  <a:pt x="10" y="106"/>
                  <a:pt x="10" y="106"/>
                </a:cubicBezTo>
                <a:cubicBezTo>
                  <a:pt x="8" y="105"/>
                  <a:pt x="8" y="105"/>
                  <a:pt x="8" y="105"/>
                </a:cubicBezTo>
                <a:cubicBezTo>
                  <a:pt x="8" y="104"/>
                  <a:pt x="7" y="104"/>
                  <a:pt x="7" y="104"/>
                </a:cubicBezTo>
                <a:cubicBezTo>
                  <a:pt x="3" y="99"/>
                  <a:pt x="0" y="93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1"/>
                  <a:pt x="2" y="74"/>
                  <a:pt x="7" y="69"/>
                </a:cubicBezTo>
                <a:cubicBezTo>
                  <a:pt x="7" y="69"/>
                  <a:pt x="7" y="68"/>
                  <a:pt x="8" y="68"/>
                </a:cubicBezTo>
                <a:cubicBezTo>
                  <a:pt x="9" y="66"/>
                  <a:pt x="9" y="66"/>
                  <a:pt x="9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84" y="66"/>
                  <a:pt x="84" y="66"/>
                  <a:pt x="84" y="66"/>
                </a:cubicBezTo>
                <a:cubicBezTo>
                  <a:pt x="84" y="77"/>
                  <a:pt x="84" y="77"/>
                  <a:pt x="84" y="77"/>
                </a:cubicBezTo>
                <a:close/>
                <a:moveTo>
                  <a:pt x="16" y="91"/>
                </a:moveTo>
                <a:cubicBezTo>
                  <a:pt x="16" y="93"/>
                  <a:pt x="16" y="93"/>
                  <a:pt x="16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91"/>
                  <a:pt x="78" y="91"/>
                  <a:pt x="78" y="91"/>
                </a:cubicBezTo>
                <a:cubicBezTo>
                  <a:pt x="16" y="91"/>
                  <a:pt x="16" y="91"/>
                  <a:pt x="16" y="91"/>
                </a:cubicBezTo>
                <a:close/>
                <a:moveTo>
                  <a:pt x="16" y="80"/>
                </a:moveTo>
                <a:cubicBezTo>
                  <a:pt x="16" y="82"/>
                  <a:pt x="16" y="82"/>
                  <a:pt x="16" y="82"/>
                </a:cubicBezTo>
                <a:cubicBezTo>
                  <a:pt x="78" y="82"/>
                  <a:pt x="78" y="82"/>
                  <a:pt x="78" y="82"/>
                </a:cubicBezTo>
                <a:cubicBezTo>
                  <a:pt x="78" y="80"/>
                  <a:pt x="78" y="80"/>
                  <a:pt x="78" y="80"/>
                </a:cubicBezTo>
                <a:cubicBezTo>
                  <a:pt x="16" y="80"/>
                  <a:pt x="16" y="80"/>
                  <a:pt x="16" y="80"/>
                </a:cubicBezTo>
                <a:close/>
                <a:moveTo>
                  <a:pt x="16" y="85"/>
                </a:moveTo>
                <a:cubicBezTo>
                  <a:pt x="16" y="88"/>
                  <a:pt x="16" y="88"/>
                  <a:pt x="16" y="88"/>
                </a:cubicBezTo>
                <a:cubicBezTo>
                  <a:pt x="78" y="88"/>
                  <a:pt x="78" y="88"/>
                  <a:pt x="78" y="88"/>
                </a:cubicBezTo>
                <a:cubicBezTo>
                  <a:pt x="78" y="85"/>
                  <a:pt x="78" y="85"/>
                  <a:pt x="78" y="85"/>
                </a:cubicBezTo>
                <a:cubicBezTo>
                  <a:pt x="16" y="85"/>
                  <a:pt x="16" y="85"/>
                  <a:pt x="16" y="85"/>
                </a:cubicBezTo>
                <a:close/>
                <a:moveTo>
                  <a:pt x="50" y="10"/>
                </a:moveTo>
                <a:cubicBezTo>
                  <a:pt x="54" y="0"/>
                  <a:pt x="64" y="5"/>
                  <a:pt x="73" y="8"/>
                </a:cubicBezTo>
                <a:cubicBezTo>
                  <a:pt x="69" y="14"/>
                  <a:pt x="58" y="18"/>
                  <a:pt x="51" y="15"/>
                </a:cubicBezTo>
                <a:cubicBezTo>
                  <a:pt x="51" y="18"/>
                  <a:pt x="50" y="21"/>
                  <a:pt x="50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17"/>
                  <a:pt x="46" y="13"/>
                  <a:pt x="40" y="8"/>
                </a:cubicBezTo>
                <a:cubicBezTo>
                  <a:pt x="46" y="4"/>
                  <a:pt x="46" y="4"/>
                  <a:pt x="46" y="4"/>
                </a:cubicBezTo>
                <a:cubicBezTo>
                  <a:pt x="48" y="6"/>
                  <a:pt x="50" y="8"/>
                  <a:pt x="50" y="10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BCFAD35-5A04-EFDB-52DA-C0257529CE74}"/>
              </a:ext>
            </a:extLst>
          </p:cNvPr>
          <p:cNvGrpSpPr/>
          <p:nvPr/>
        </p:nvGrpSpPr>
        <p:grpSpPr>
          <a:xfrm>
            <a:off x="1938702" y="1757024"/>
            <a:ext cx="3509225" cy="476162"/>
            <a:chOff x="451471" y="1880595"/>
            <a:chExt cx="3024336" cy="47616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370C22-53CC-32E2-012B-FE09ECF1033B}"/>
                </a:ext>
              </a:extLst>
            </p:cNvPr>
            <p:cNvSpPr txBox="1"/>
            <p:nvPr/>
          </p:nvSpPr>
          <p:spPr>
            <a:xfrm>
              <a:off x="453803" y="2081169"/>
              <a:ext cx="3022004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408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有很多经典题型，总结一下，举一推三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E7EA6D6-AEE8-5465-92C1-CED38A72A7D3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题型总结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562467-466F-9493-5C80-A9AA2FD07C45}"/>
              </a:ext>
            </a:extLst>
          </p:cNvPr>
          <p:cNvGrpSpPr/>
          <p:nvPr/>
        </p:nvGrpSpPr>
        <p:grpSpPr>
          <a:xfrm>
            <a:off x="1938702" y="2990391"/>
            <a:ext cx="3509225" cy="476162"/>
            <a:chOff x="451471" y="1880595"/>
            <a:chExt cx="3024336" cy="47616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8F809CA-CF7B-5A1C-9225-0784E38B0DEB}"/>
                </a:ext>
              </a:extLst>
            </p:cNvPr>
            <p:cNvSpPr txBox="1"/>
            <p:nvPr/>
          </p:nvSpPr>
          <p:spPr>
            <a:xfrm>
              <a:off x="453803" y="2081169"/>
              <a:ext cx="3022004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真题至少做两遍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7295809-47D6-F1D6-960B-6C8BB0463910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重点做真题</a:t>
              </a: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BD533BFD-8EA6-5026-6987-7A6A7435C11C}"/>
              </a:ext>
            </a:extLst>
          </p:cNvPr>
          <p:cNvSpPr/>
          <p:nvPr/>
        </p:nvSpPr>
        <p:spPr>
          <a:xfrm>
            <a:off x="1134898" y="4300091"/>
            <a:ext cx="622316" cy="622316"/>
          </a:xfrm>
          <a:prstGeom prst="ellipse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椭圆 3">
            <a:extLst>
              <a:ext uri="{FF2B5EF4-FFF2-40B4-BE49-F238E27FC236}">
                <a16:creationId xmlns:a16="http://schemas.microsoft.com/office/drawing/2014/main" id="{67C65C80-4C18-3073-FBFA-3237230C019A}"/>
              </a:ext>
            </a:extLst>
          </p:cNvPr>
          <p:cNvSpPr/>
          <p:nvPr/>
        </p:nvSpPr>
        <p:spPr>
          <a:xfrm>
            <a:off x="1124750" y="4255657"/>
            <a:ext cx="666750" cy="666750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3" name="Freeform 170">
            <a:extLst>
              <a:ext uri="{FF2B5EF4-FFF2-40B4-BE49-F238E27FC236}">
                <a16:creationId xmlns:a16="http://schemas.microsoft.com/office/drawing/2014/main" id="{0D6D5D50-45BA-364B-C295-2326EC453903}"/>
              </a:ext>
            </a:extLst>
          </p:cNvPr>
          <p:cNvSpPr>
            <a:spLocks/>
          </p:cNvSpPr>
          <p:nvPr/>
        </p:nvSpPr>
        <p:spPr bwMode="auto">
          <a:xfrm>
            <a:off x="1306243" y="4443143"/>
            <a:ext cx="333084" cy="303897"/>
          </a:xfrm>
          <a:custGeom>
            <a:avLst/>
            <a:gdLst>
              <a:gd name="T0" fmla="*/ 29 w 85"/>
              <a:gd name="T1" fmla="*/ 0 h 78"/>
              <a:gd name="T2" fmla="*/ 34 w 85"/>
              <a:gd name="T3" fmla="*/ 29 h 78"/>
              <a:gd name="T4" fmla="*/ 8 w 85"/>
              <a:gd name="T5" fmla="*/ 29 h 78"/>
              <a:gd name="T6" fmla="*/ 6 w 85"/>
              <a:gd name="T7" fmla="*/ 29 h 78"/>
              <a:gd name="T8" fmla="*/ 0 w 85"/>
              <a:gd name="T9" fmla="*/ 35 h 78"/>
              <a:gd name="T10" fmla="*/ 0 w 85"/>
              <a:gd name="T11" fmla="*/ 35 h 78"/>
              <a:gd name="T12" fmla="*/ 4 w 85"/>
              <a:gd name="T13" fmla="*/ 42 h 78"/>
              <a:gd name="T14" fmla="*/ 0 w 85"/>
              <a:gd name="T15" fmla="*/ 47 h 78"/>
              <a:gd name="T16" fmla="*/ 0 w 85"/>
              <a:gd name="T17" fmla="*/ 47 h 78"/>
              <a:gd name="T18" fmla="*/ 5 w 85"/>
              <a:gd name="T19" fmla="*/ 54 h 78"/>
              <a:gd name="T20" fmla="*/ 4 w 85"/>
              <a:gd name="T21" fmla="*/ 58 h 78"/>
              <a:gd name="T22" fmla="*/ 4 w 85"/>
              <a:gd name="T23" fmla="*/ 58 h 78"/>
              <a:gd name="T24" fmla="*/ 10 w 85"/>
              <a:gd name="T25" fmla="*/ 65 h 78"/>
              <a:gd name="T26" fmla="*/ 11 w 85"/>
              <a:gd name="T27" fmla="*/ 65 h 78"/>
              <a:gd name="T28" fmla="*/ 9 w 85"/>
              <a:gd name="T29" fmla="*/ 70 h 78"/>
              <a:gd name="T30" fmla="*/ 9 w 85"/>
              <a:gd name="T31" fmla="*/ 70 h 78"/>
              <a:gd name="T32" fmla="*/ 15 w 85"/>
              <a:gd name="T33" fmla="*/ 77 h 78"/>
              <a:gd name="T34" fmla="*/ 29 w 85"/>
              <a:gd name="T35" fmla="*/ 77 h 78"/>
              <a:gd name="T36" fmla="*/ 45 w 85"/>
              <a:gd name="T37" fmla="*/ 77 h 78"/>
              <a:gd name="T38" fmla="*/ 46 w 85"/>
              <a:gd name="T39" fmla="*/ 77 h 78"/>
              <a:gd name="T40" fmla="*/ 51 w 85"/>
              <a:gd name="T41" fmla="*/ 71 h 78"/>
              <a:gd name="T42" fmla="*/ 66 w 85"/>
              <a:gd name="T43" fmla="*/ 69 h 78"/>
              <a:gd name="T44" fmla="*/ 66 w 85"/>
              <a:gd name="T45" fmla="*/ 78 h 78"/>
              <a:gd name="T46" fmla="*/ 85 w 85"/>
              <a:gd name="T47" fmla="*/ 78 h 78"/>
              <a:gd name="T48" fmla="*/ 85 w 85"/>
              <a:gd name="T49" fmla="*/ 25 h 78"/>
              <a:gd name="T50" fmla="*/ 66 w 85"/>
              <a:gd name="T51" fmla="*/ 25 h 78"/>
              <a:gd name="T52" fmla="*/ 66 w 85"/>
              <a:gd name="T53" fmla="*/ 32 h 78"/>
              <a:gd name="T54" fmla="*/ 61 w 85"/>
              <a:gd name="T55" fmla="*/ 32 h 78"/>
              <a:gd name="T56" fmla="*/ 29 w 85"/>
              <a:gd name="T5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C2A56A-DB81-7625-BE20-302F61CA1A5F}"/>
              </a:ext>
            </a:extLst>
          </p:cNvPr>
          <p:cNvGrpSpPr/>
          <p:nvPr/>
        </p:nvGrpSpPr>
        <p:grpSpPr>
          <a:xfrm>
            <a:off x="1938702" y="4223758"/>
            <a:ext cx="3533564" cy="500130"/>
            <a:chOff x="451471" y="1880595"/>
            <a:chExt cx="3045312" cy="50013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38CBB24-7AB8-AB41-8034-90BC6A63E6BB}"/>
                </a:ext>
              </a:extLst>
            </p:cNvPr>
            <p:cNvSpPr txBox="1"/>
            <p:nvPr/>
          </p:nvSpPr>
          <p:spPr>
            <a:xfrm>
              <a:off x="474779" y="2105137"/>
              <a:ext cx="3022004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408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资料丰富，可用于参考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EB43012-104C-8998-6888-6061853ED935}"/>
                </a:ext>
              </a:extLst>
            </p:cNvPr>
            <p:cNvSpPr txBox="1"/>
            <p:nvPr/>
          </p:nvSpPr>
          <p:spPr>
            <a:xfrm>
              <a:off x="451471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其它专业课可参考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408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78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>
            <a:extLst>
              <a:ext uri="{FF2B5EF4-FFF2-40B4-BE49-F238E27FC236}">
                <a16:creationId xmlns:a16="http://schemas.microsoft.com/office/drawing/2014/main" id="{0FC3238E-8096-AE0D-D9C1-1A47E15290E4}"/>
              </a:ext>
            </a:extLst>
          </p:cNvPr>
          <p:cNvGrpSpPr/>
          <p:nvPr/>
        </p:nvGrpSpPr>
        <p:grpSpPr>
          <a:xfrm rot="1895490">
            <a:off x="7314001" y="783756"/>
            <a:ext cx="3003113" cy="5499659"/>
            <a:chOff x="7197343" y="1612049"/>
            <a:chExt cx="1253553" cy="2295656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BFC9F6B-867F-0DA2-BC57-6D57BD4DBCBE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" name="图形 1">
              <a:extLst>
                <a:ext uri="{FF2B5EF4-FFF2-40B4-BE49-F238E27FC236}">
                  <a16:creationId xmlns:a16="http://schemas.microsoft.com/office/drawing/2014/main" id="{C97F7B02-D77E-45B4-F229-4B5B625FE3D2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C75EAC72-7A28-DD3E-EBF3-7AD0C214452C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08D332DA-C81D-17C3-C352-F5697578F254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40BF1948-B33D-917D-7FCB-67324F36191F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4734FB5-7B51-1534-6DC5-2FD3BA627715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E327EA5E-BA6B-AD2C-ABD1-5610E2DCA1DF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5D3777B-44A4-88DA-2A30-1223E393EAE6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323428C-6FA7-496D-B41C-2153F89535D8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20D7C30-D512-1750-6610-1F36C2FCE3F7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4ACD1638-1A09-DCFF-29E1-679972360D8D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05FA650-BEF9-92B3-0C0F-199182DE9DC8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C86298D-6C20-8D6E-7CB2-847CABE13D40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F78CB36C-96E8-8CDC-32A8-99D17AE9C1F4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9FBD2157-D790-CB7E-3129-D58F1360F53A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B96C245-E0BE-B3E7-8061-929CEC0EDDE0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8B58451B-5F51-3316-F8EB-61A57C560CAA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0AE311-F3AA-3592-FF80-C0FAA1CA7C56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EA82520-6F49-1C1D-D0F4-494E49050F27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567CD931-20C5-5227-B881-FF21D4AB1E84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8E9711-6A82-C0F6-0BE4-2AACFAC0AD69}"/>
              </a:ext>
            </a:extLst>
          </p:cNvPr>
          <p:cNvGrpSpPr/>
          <p:nvPr/>
        </p:nvGrpSpPr>
        <p:grpSpPr>
          <a:xfrm>
            <a:off x="2370444" y="2967867"/>
            <a:ext cx="3033963" cy="637753"/>
            <a:chOff x="1621877" y="2705484"/>
            <a:chExt cx="4778086" cy="63775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9540F3B-7A09-6BC8-05B7-41BF780C0628}"/>
                </a:ext>
              </a:extLst>
            </p:cNvPr>
            <p:cNvSpPr/>
            <p:nvPr/>
          </p:nvSpPr>
          <p:spPr>
            <a:xfrm>
              <a:off x="1719443" y="2793197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9963626-F0A2-208C-14E1-118754433A76}"/>
                </a:ext>
              </a:extLst>
            </p:cNvPr>
            <p:cNvSpPr/>
            <p:nvPr/>
          </p:nvSpPr>
          <p:spPr>
            <a:xfrm>
              <a:off x="1621877" y="2705484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3006893" y="30293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注意事项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559496" y="1417556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zh-CN" altLang="en-US" sz="72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考试注意事项</a:t>
            </a:r>
          </a:p>
        </p:txBody>
      </p:sp>
    </p:spTree>
    <p:extLst>
      <p:ext uri="{BB962C8B-B14F-4D97-AF65-F5344CB8AC3E}">
        <p14:creationId xmlns:p14="http://schemas.microsoft.com/office/powerpoint/2010/main" val="95451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C0590A-0B28-F377-B899-5EFCD46F491D}"/>
              </a:ext>
            </a:extLst>
          </p:cNvPr>
          <p:cNvGrpSpPr/>
          <p:nvPr/>
        </p:nvGrpSpPr>
        <p:grpSpPr>
          <a:xfrm>
            <a:off x="3143672" y="4005064"/>
            <a:ext cx="1687481" cy="388729"/>
            <a:chOff x="1878770" y="4317400"/>
            <a:chExt cx="1687481" cy="388729"/>
          </a:xfrm>
        </p:grpSpPr>
        <p:sp>
          <p:nvSpPr>
            <p:cNvPr id="3" name="Line 58">
              <a:extLst>
                <a:ext uri="{FF2B5EF4-FFF2-40B4-BE49-F238E27FC236}">
                  <a16:creationId xmlns:a16="http://schemas.microsoft.com/office/drawing/2014/main" id="{90C2D3E9-109E-5D31-BA86-DC8219E2C9DF}"/>
                </a:ext>
              </a:extLst>
            </p:cNvPr>
            <p:cNvSpPr>
              <a:spLocks noChangeShapeType="1"/>
            </p:cNvSpPr>
            <p:nvPr/>
          </p:nvSpPr>
          <p:spPr bwMode="black">
            <a:xfrm>
              <a:off x="2731467" y="4317400"/>
              <a:ext cx="0" cy="3779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Line 59">
              <a:extLst>
                <a:ext uri="{FF2B5EF4-FFF2-40B4-BE49-F238E27FC236}">
                  <a16:creationId xmlns:a16="http://schemas.microsoft.com/office/drawing/2014/main" id="{EAF19D96-4C3D-4554-CF1E-D19300F93237}"/>
                </a:ext>
              </a:extLst>
            </p:cNvPr>
            <p:cNvSpPr>
              <a:spLocks noChangeShapeType="1"/>
            </p:cNvSpPr>
            <p:nvPr/>
          </p:nvSpPr>
          <p:spPr bwMode="black">
            <a:xfrm flipH="1">
              <a:off x="1878770" y="4706129"/>
              <a:ext cx="168748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Group 74">
            <a:extLst>
              <a:ext uri="{FF2B5EF4-FFF2-40B4-BE49-F238E27FC236}">
                <a16:creationId xmlns:a16="http://schemas.microsoft.com/office/drawing/2014/main" id="{4D87DA75-771B-123E-3767-6DD94A2F020A}"/>
              </a:ext>
            </a:extLst>
          </p:cNvPr>
          <p:cNvGrpSpPr>
            <a:grpSpLocks/>
          </p:cNvGrpSpPr>
          <p:nvPr/>
        </p:nvGrpSpPr>
        <p:grpSpPr bwMode="auto">
          <a:xfrm>
            <a:off x="2176326" y="2593459"/>
            <a:ext cx="4732827" cy="1404443"/>
            <a:chOff x="0" y="2012"/>
            <a:chExt cx="2642" cy="784"/>
          </a:xfrm>
          <a:effectLst/>
        </p:grpSpPr>
        <p:sp>
          <p:nvSpPr>
            <p:cNvPr id="9" name="Line 75">
              <a:extLst>
                <a:ext uri="{FF2B5EF4-FFF2-40B4-BE49-F238E27FC236}">
                  <a16:creationId xmlns:a16="http://schemas.microsoft.com/office/drawing/2014/main" id="{B0E2EFD4-CA05-DE84-9758-0B0B3F4F8C1A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0" y="2405"/>
              <a:ext cx="652" cy="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11" name="Arc 77">
              <a:extLst>
                <a:ext uri="{FF2B5EF4-FFF2-40B4-BE49-F238E27FC236}">
                  <a16:creationId xmlns:a16="http://schemas.microsoft.com/office/drawing/2014/main" id="{E8FF733D-2678-1F6E-D925-54EDC180C834}"/>
                </a:ext>
              </a:extLst>
            </p:cNvPr>
            <p:cNvSpPr>
              <a:spLocks/>
            </p:cNvSpPr>
            <p:nvPr/>
          </p:nvSpPr>
          <p:spPr bwMode="gray">
            <a:xfrm rot="16200000" flipV="1">
              <a:off x="2052" y="1833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16" name="Line 82">
              <a:extLst>
                <a:ext uri="{FF2B5EF4-FFF2-40B4-BE49-F238E27FC236}">
                  <a16:creationId xmlns:a16="http://schemas.microsoft.com/office/drawing/2014/main" id="{64FD8FC1-F666-8D3B-5973-ADB428F30DBD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1377" y="2405"/>
              <a:ext cx="523" cy="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17" name="Arc 83">
              <a:extLst>
                <a:ext uri="{FF2B5EF4-FFF2-40B4-BE49-F238E27FC236}">
                  <a16:creationId xmlns:a16="http://schemas.microsoft.com/office/drawing/2014/main" id="{7A12A362-90BD-49C9-7153-A79F8A954FA9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815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7DB25C-1D65-CFD2-5D6B-189DE6D282A8}"/>
              </a:ext>
            </a:extLst>
          </p:cNvPr>
          <p:cNvGrpSpPr/>
          <p:nvPr/>
        </p:nvGrpSpPr>
        <p:grpSpPr>
          <a:xfrm>
            <a:off x="5630107" y="2709897"/>
            <a:ext cx="1178728" cy="1187686"/>
            <a:chOff x="3213100" y="2044477"/>
            <a:chExt cx="1044575" cy="1052513"/>
          </a:xfrm>
        </p:grpSpPr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A5847115-C7BA-2AD2-D481-6413706C07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16275" y="2044477"/>
              <a:ext cx="1035050" cy="1052513"/>
            </a:xfrm>
            <a:prstGeom prst="ellipse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26" name="Text Box 61">
              <a:extLst>
                <a:ext uri="{FF2B5EF4-FFF2-40B4-BE49-F238E27FC236}">
                  <a16:creationId xmlns:a16="http://schemas.microsoft.com/office/drawing/2014/main" id="{588AD89C-C8A9-8162-8FDC-3C99B26C08F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3100" y="2441541"/>
              <a:ext cx="1044575" cy="30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20650" indent="-120650" algn="ctr">
                <a:spcBef>
                  <a:spcPct val="50000"/>
                </a:spcBef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  <a:lvl2pPr marL="742950" indent="-285750" eaLnBrk="0" hangingPunct="0">
                <a:defRPr>
                  <a:latin typeface="Arial" pitchFamily="34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zh-CN" altLang="en-US" dirty="0">
                  <a:sym typeface="+mn-lt"/>
                </a:rPr>
                <a:t>考试大纲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CC24958-A8A6-DE0C-795F-ED395845EF1D}"/>
              </a:ext>
            </a:extLst>
          </p:cNvPr>
          <p:cNvGrpSpPr/>
          <p:nvPr/>
        </p:nvGrpSpPr>
        <p:grpSpPr>
          <a:xfrm>
            <a:off x="5175098" y="2175541"/>
            <a:ext cx="1999180" cy="377981"/>
            <a:chOff x="3910196" y="2487877"/>
            <a:chExt cx="1999180" cy="377981"/>
          </a:xfrm>
        </p:grpSpPr>
        <p:sp>
          <p:nvSpPr>
            <p:cNvPr id="28" name="Line 69">
              <a:extLst>
                <a:ext uri="{FF2B5EF4-FFF2-40B4-BE49-F238E27FC236}">
                  <a16:creationId xmlns:a16="http://schemas.microsoft.com/office/drawing/2014/main" id="{1AB38357-4CC8-562C-393E-7B866844E576}"/>
                </a:ext>
              </a:extLst>
            </p:cNvPr>
            <p:cNvSpPr>
              <a:spLocks noChangeShapeType="1"/>
            </p:cNvSpPr>
            <p:nvPr/>
          </p:nvSpPr>
          <p:spPr bwMode="black">
            <a:xfrm flipH="1">
              <a:off x="3910196" y="2487877"/>
              <a:ext cx="19991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Line 71">
              <a:extLst>
                <a:ext uri="{FF2B5EF4-FFF2-40B4-BE49-F238E27FC236}">
                  <a16:creationId xmlns:a16="http://schemas.microsoft.com/office/drawing/2014/main" id="{57FBD866-DB6B-4F94-BA69-37198415B7BA}"/>
                </a:ext>
              </a:extLst>
            </p:cNvPr>
            <p:cNvSpPr>
              <a:spLocks noChangeShapeType="1"/>
            </p:cNvSpPr>
            <p:nvPr/>
          </p:nvSpPr>
          <p:spPr bwMode="black">
            <a:xfrm>
              <a:off x="4956362" y="2487877"/>
              <a:ext cx="0" cy="3779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BAF53A9-614B-D998-85FC-99DA935A3932}"/>
              </a:ext>
            </a:extLst>
          </p:cNvPr>
          <p:cNvGrpSpPr/>
          <p:nvPr/>
        </p:nvGrpSpPr>
        <p:grpSpPr>
          <a:xfrm>
            <a:off x="4728966" y="1476007"/>
            <a:ext cx="2977427" cy="683911"/>
            <a:chOff x="453804" y="1880595"/>
            <a:chExt cx="2566019" cy="68391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1BF42D3-00F4-A612-AAE0-09B101B808ED}"/>
                </a:ext>
              </a:extLst>
            </p:cNvPr>
            <p:cNvSpPr txBox="1"/>
            <p:nvPr/>
          </p:nvSpPr>
          <p:spPr>
            <a:xfrm>
              <a:off x="453804" y="2081169"/>
              <a:ext cx="2566019" cy="483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自命题的尤其需要关注，可以简单看看考研老师对大纲的解读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F700443-9CC5-E719-DD0B-5B48E473DE68}"/>
                </a:ext>
              </a:extLst>
            </p:cNvPr>
            <p:cNvSpPr txBox="1"/>
            <p:nvPr/>
          </p:nvSpPr>
          <p:spPr>
            <a:xfrm>
              <a:off x="727163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9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月中上旬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6952731-4EFB-2AAD-51F8-FB84E84CEB25}"/>
              </a:ext>
            </a:extLst>
          </p:cNvPr>
          <p:cNvGrpSpPr/>
          <p:nvPr/>
        </p:nvGrpSpPr>
        <p:grpSpPr>
          <a:xfrm>
            <a:off x="2505863" y="4527402"/>
            <a:ext cx="2977427" cy="891661"/>
            <a:chOff x="453804" y="1880595"/>
            <a:chExt cx="2566019" cy="89166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BFDA99B-8822-6776-5205-66575D182DFE}"/>
                </a:ext>
              </a:extLst>
            </p:cNvPr>
            <p:cNvSpPr txBox="1"/>
            <p:nvPr/>
          </p:nvSpPr>
          <p:spPr>
            <a:xfrm>
              <a:off x="453804" y="2081169"/>
              <a:ext cx="2566019" cy="6910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 2.0 55 Regular" panose="00020600040101010101" pitchFamily="18" charset="-122"/>
                </a:rPr>
                <a:t>招生简章及专业目录正式公布，可看到学校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 2.0 55 Regular" panose="00020600040101010101" pitchFamily="18" charset="-122"/>
                </a:rPr>
                <a:t>2023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 2.0 55 Regular" panose="00020600040101010101" pitchFamily="18" charset="-122"/>
                </a:rPr>
                <a:t>年的招生阶段，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自命题的尤其需要关注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algn="ctr" rtl="0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BBF1FC6-D13E-DEB8-1C0E-0904CC550987}"/>
                </a:ext>
              </a:extLst>
            </p:cNvPr>
            <p:cNvSpPr txBox="1"/>
            <p:nvPr/>
          </p:nvSpPr>
          <p:spPr>
            <a:xfrm>
              <a:off x="727163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8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月底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E696782-D84B-9C94-FB95-DDDC3E17CE7E}"/>
              </a:ext>
            </a:extLst>
          </p:cNvPr>
          <p:cNvGrpSpPr/>
          <p:nvPr/>
        </p:nvGrpSpPr>
        <p:grpSpPr>
          <a:xfrm>
            <a:off x="3420232" y="2709897"/>
            <a:ext cx="1178728" cy="1187686"/>
            <a:chOff x="3213100" y="2044477"/>
            <a:chExt cx="1044575" cy="1052513"/>
          </a:xfrm>
        </p:grpSpPr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592AF97D-ADB2-E89D-8EE1-0D8526426F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16275" y="2044477"/>
              <a:ext cx="1035050" cy="1052513"/>
            </a:xfrm>
            <a:prstGeom prst="ellipse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6837363">
                    <a:custGeom>
                      <a:avLst/>
                      <a:gdLst>
                        <a:gd name="connsiteX0" fmla="*/ 0 w 1035050"/>
                        <a:gd name="connsiteY0" fmla="*/ 526257 h 1052513"/>
                        <a:gd name="connsiteX1" fmla="*/ 517525 w 1035050"/>
                        <a:gd name="connsiteY1" fmla="*/ 0 h 1052513"/>
                        <a:gd name="connsiteX2" fmla="*/ 1035050 w 1035050"/>
                        <a:gd name="connsiteY2" fmla="*/ 526257 h 1052513"/>
                        <a:gd name="connsiteX3" fmla="*/ 517525 w 1035050"/>
                        <a:gd name="connsiteY3" fmla="*/ 1052514 h 1052513"/>
                        <a:gd name="connsiteX4" fmla="*/ 0 w 1035050"/>
                        <a:gd name="connsiteY4" fmla="*/ 526257 h 1052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35050" h="1052513" fill="none" extrusionOk="0">
                          <a:moveTo>
                            <a:pt x="0" y="526257"/>
                          </a:moveTo>
                          <a:cubicBezTo>
                            <a:pt x="26129" y="295573"/>
                            <a:pt x="286375" y="7175"/>
                            <a:pt x="517525" y="0"/>
                          </a:cubicBezTo>
                          <a:cubicBezTo>
                            <a:pt x="814711" y="47908"/>
                            <a:pt x="1001913" y="241368"/>
                            <a:pt x="1035050" y="526257"/>
                          </a:cubicBezTo>
                          <a:cubicBezTo>
                            <a:pt x="972034" y="813710"/>
                            <a:pt x="785121" y="1036740"/>
                            <a:pt x="517525" y="1052514"/>
                          </a:cubicBezTo>
                          <a:cubicBezTo>
                            <a:pt x="256846" y="1046367"/>
                            <a:pt x="-14936" y="798524"/>
                            <a:pt x="0" y="526257"/>
                          </a:cubicBezTo>
                          <a:close/>
                        </a:path>
                        <a:path w="1035050" h="1052513" stroke="0" extrusionOk="0">
                          <a:moveTo>
                            <a:pt x="0" y="526257"/>
                          </a:moveTo>
                          <a:cubicBezTo>
                            <a:pt x="9452" y="266313"/>
                            <a:pt x="241124" y="-23197"/>
                            <a:pt x="517525" y="0"/>
                          </a:cubicBezTo>
                          <a:cubicBezTo>
                            <a:pt x="781092" y="-49578"/>
                            <a:pt x="1082702" y="226134"/>
                            <a:pt x="1035050" y="526257"/>
                          </a:cubicBezTo>
                          <a:cubicBezTo>
                            <a:pt x="1085320" y="824740"/>
                            <a:pt x="840009" y="1000668"/>
                            <a:pt x="517525" y="1052514"/>
                          </a:cubicBezTo>
                          <a:cubicBezTo>
                            <a:pt x="239470" y="1073239"/>
                            <a:pt x="-5915" y="790820"/>
                            <a:pt x="0" y="5262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47" name="Text Box 61">
              <a:extLst>
                <a:ext uri="{FF2B5EF4-FFF2-40B4-BE49-F238E27FC236}">
                  <a16:creationId xmlns:a16="http://schemas.microsoft.com/office/drawing/2014/main" id="{373CAAC5-F269-099E-CB0D-EA06A215E58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3100" y="2441541"/>
              <a:ext cx="1044575" cy="30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20650" indent="-120650" algn="ctr">
                <a:spcBef>
                  <a:spcPct val="50000"/>
                </a:spcBef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  <a:lvl2pPr marL="742950" indent="-285750" eaLnBrk="0" hangingPunct="0">
                <a:defRPr>
                  <a:latin typeface="Arial" pitchFamily="34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zh-CN" altLang="en-US" dirty="0">
                  <a:sym typeface="+mn-lt"/>
                </a:rPr>
                <a:t>招生简章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9963B440-A753-BF85-27D4-64195F660C2C}"/>
              </a:ext>
            </a:extLst>
          </p:cNvPr>
          <p:cNvSpPr txBox="1"/>
          <p:nvPr/>
        </p:nvSpPr>
        <p:spPr>
          <a:xfrm>
            <a:off x="1972561" y="2361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考研时间点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66F6D07-4158-0B31-6EF0-C7E3F76066DC}"/>
              </a:ext>
            </a:extLst>
          </p:cNvPr>
          <p:cNvSpPr txBox="1"/>
          <p:nvPr/>
        </p:nvSpPr>
        <p:spPr>
          <a:xfrm>
            <a:off x="1219771" y="-10064"/>
            <a:ext cx="702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02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565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考研时间点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702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02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709500B-AFB1-71DD-794B-2692E49E12BA}"/>
              </a:ext>
            </a:extLst>
          </p:cNvPr>
          <p:cNvGrpSpPr/>
          <p:nvPr/>
        </p:nvGrpSpPr>
        <p:grpSpPr>
          <a:xfrm>
            <a:off x="1775520" y="3257070"/>
            <a:ext cx="1687481" cy="388729"/>
            <a:chOff x="1878770" y="4317400"/>
            <a:chExt cx="1687481" cy="388729"/>
          </a:xfrm>
        </p:grpSpPr>
        <p:sp>
          <p:nvSpPr>
            <p:cNvPr id="8" name="Line 58">
              <a:extLst>
                <a:ext uri="{FF2B5EF4-FFF2-40B4-BE49-F238E27FC236}">
                  <a16:creationId xmlns:a16="http://schemas.microsoft.com/office/drawing/2014/main" id="{BAACA5F1-C843-6358-B11A-E1431AEFF7AA}"/>
                </a:ext>
              </a:extLst>
            </p:cNvPr>
            <p:cNvSpPr>
              <a:spLocks noChangeShapeType="1"/>
            </p:cNvSpPr>
            <p:nvPr/>
          </p:nvSpPr>
          <p:spPr bwMode="black">
            <a:xfrm>
              <a:off x="2731467" y="4317400"/>
              <a:ext cx="0" cy="3779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Line 59">
              <a:extLst>
                <a:ext uri="{FF2B5EF4-FFF2-40B4-BE49-F238E27FC236}">
                  <a16:creationId xmlns:a16="http://schemas.microsoft.com/office/drawing/2014/main" id="{95017669-F38F-6151-1390-9BD8861CE2F3}"/>
                </a:ext>
              </a:extLst>
            </p:cNvPr>
            <p:cNvSpPr>
              <a:spLocks noChangeShapeType="1"/>
            </p:cNvSpPr>
            <p:nvPr/>
          </p:nvSpPr>
          <p:spPr bwMode="black">
            <a:xfrm flipH="1">
              <a:off x="1878770" y="4706129"/>
              <a:ext cx="168748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429F958-BAEF-EC81-1E1F-B8DA1912455B}"/>
              </a:ext>
            </a:extLst>
          </p:cNvPr>
          <p:cNvGrpSpPr/>
          <p:nvPr/>
        </p:nvGrpSpPr>
        <p:grpSpPr>
          <a:xfrm>
            <a:off x="6094539" y="3257070"/>
            <a:ext cx="1791381" cy="377980"/>
            <a:chOff x="6197789" y="4317400"/>
            <a:chExt cx="1791381" cy="377980"/>
          </a:xfrm>
        </p:grpSpPr>
        <p:sp>
          <p:nvSpPr>
            <p:cNvPr id="12" name="Line 71">
              <a:extLst>
                <a:ext uri="{FF2B5EF4-FFF2-40B4-BE49-F238E27FC236}">
                  <a16:creationId xmlns:a16="http://schemas.microsoft.com/office/drawing/2014/main" id="{CC6E6A56-342D-3CD1-BC00-F31D129695B6}"/>
                </a:ext>
              </a:extLst>
            </p:cNvPr>
            <p:cNvSpPr>
              <a:spLocks noChangeShapeType="1"/>
            </p:cNvSpPr>
            <p:nvPr/>
          </p:nvSpPr>
          <p:spPr bwMode="black">
            <a:xfrm>
              <a:off x="7113184" y="4317400"/>
              <a:ext cx="0" cy="3779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Line 72">
              <a:extLst>
                <a:ext uri="{FF2B5EF4-FFF2-40B4-BE49-F238E27FC236}">
                  <a16:creationId xmlns:a16="http://schemas.microsoft.com/office/drawing/2014/main" id="{AA01D623-03E4-E85D-9ECF-89EDFAB942CC}"/>
                </a:ext>
              </a:extLst>
            </p:cNvPr>
            <p:cNvSpPr>
              <a:spLocks noChangeShapeType="1"/>
            </p:cNvSpPr>
            <p:nvPr/>
          </p:nvSpPr>
          <p:spPr bwMode="black">
            <a:xfrm flipH="1">
              <a:off x="6197789" y="4695380"/>
              <a:ext cx="179138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Group 74">
            <a:extLst>
              <a:ext uri="{FF2B5EF4-FFF2-40B4-BE49-F238E27FC236}">
                <a16:creationId xmlns:a16="http://schemas.microsoft.com/office/drawing/2014/main" id="{E0D58D52-D78F-EF0D-2E28-7EA982C0FA07}"/>
              </a:ext>
            </a:extLst>
          </p:cNvPr>
          <p:cNvGrpSpPr>
            <a:grpSpLocks/>
          </p:cNvGrpSpPr>
          <p:nvPr/>
        </p:nvGrpSpPr>
        <p:grpSpPr bwMode="auto">
          <a:xfrm>
            <a:off x="808174" y="1834716"/>
            <a:ext cx="10318352" cy="1415191"/>
            <a:chOff x="0" y="2006"/>
            <a:chExt cx="5760" cy="790"/>
          </a:xfrm>
          <a:effectLst/>
        </p:grpSpPr>
        <p:sp>
          <p:nvSpPr>
            <p:cNvPr id="16" name="Line 75">
              <a:extLst>
                <a:ext uri="{FF2B5EF4-FFF2-40B4-BE49-F238E27FC236}">
                  <a16:creationId xmlns:a16="http://schemas.microsoft.com/office/drawing/2014/main" id="{DD7CF392-D006-5D87-0580-1856C2634B43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0" y="2405"/>
              <a:ext cx="652" cy="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17" name="Line 76">
              <a:extLst>
                <a:ext uri="{FF2B5EF4-FFF2-40B4-BE49-F238E27FC236}">
                  <a16:creationId xmlns:a16="http://schemas.microsoft.com/office/drawing/2014/main" id="{67A611A0-D6C1-0BE2-0BCC-86A24E74B7C3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3839" y="2405"/>
              <a:ext cx="510" cy="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18" name="Arc 77">
              <a:extLst>
                <a:ext uri="{FF2B5EF4-FFF2-40B4-BE49-F238E27FC236}">
                  <a16:creationId xmlns:a16="http://schemas.microsoft.com/office/drawing/2014/main" id="{F4EBA2F9-C101-9E8C-F1FD-AC949E5CF0F3}"/>
                </a:ext>
              </a:extLst>
            </p:cNvPr>
            <p:cNvSpPr>
              <a:spLocks/>
            </p:cNvSpPr>
            <p:nvPr/>
          </p:nvSpPr>
          <p:spPr bwMode="gray">
            <a:xfrm rot="16200000" flipV="1">
              <a:off x="2052" y="1833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19" name="Arc 78">
              <a:extLst>
                <a:ext uri="{FF2B5EF4-FFF2-40B4-BE49-F238E27FC236}">
                  <a16:creationId xmlns:a16="http://schemas.microsoft.com/office/drawing/2014/main" id="{3F4F57C9-CF81-F5BD-C9F8-63DFBDB3CB66}"/>
                </a:ext>
              </a:extLst>
            </p:cNvPr>
            <p:cNvSpPr>
              <a:spLocks/>
            </p:cNvSpPr>
            <p:nvPr/>
          </p:nvSpPr>
          <p:spPr bwMode="gray">
            <a:xfrm rot="16200000" flipV="1">
              <a:off x="4503" y="1831"/>
              <a:ext cx="418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20" name="Line 79">
              <a:extLst>
                <a:ext uri="{FF2B5EF4-FFF2-40B4-BE49-F238E27FC236}">
                  <a16:creationId xmlns:a16="http://schemas.microsoft.com/office/drawing/2014/main" id="{7C30531A-49EB-0BD1-327C-6B481C484D1F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2619" y="2405"/>
              <a:ext cx="496" cy="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21" name="Arc 80">
              <a:extLst>
                <a:ext uri="{FF2B5EF4-FFF2-40B4-BE49-F238E27FC236}">
                  <a16:creationId xmlns:a16="http://schemas.microsoft.com/office/drawing/2014/main" id="{52C05033-E0C8-A7FC-01D6-6573238DB643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278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22" name="Line 81">
              <a:extLst>
                <a:ext uri="{FF2B5EF4-FFF2-40B4-BE49-F238E27FC236}">
                  <a16:creationId xmlns:a16="http://schemas.microsoft.com/office/drawing/2014/main" id="{E179A8E7-3F55-093B-18C0-DD379C032598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5071" y="2405"/>
              <a:ext cx="689" cy="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23" name="Line 82">
              <a:extLst>
                <a:ext uri="{FF2B5EF4-FFF2-40B4-BE49-F238E27FC236}">
                  <a16:creationId xmlns:a16="http://schemas.microsoft.com/office/drawing/2014/main" id="{3F3F4E62-7EA0-5866-32BE-969D07140F81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1377" y="2405"/>
              <a:ext cx="523" cy="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  <p:sp>
          <p:nvSpPr>
            <p:cNvPr id="24" name="Arc 83">
              <a:extLst>
                <a:ext uri="{FF2B5EF4-FFF2-40B4-BE49-F238E27FC236}">
                  <a16:creationId xmlns:a16="http://schemas.microsoft.com/office/drawing/2014/main" id="{18469604-8157-F364-F6A4-013AA157CABB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815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solidFill>
                  <a:srgbClr val="56777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2609E96-D4E4-311F-9B1D-C541FC1B6227}"/>
              </a:ext>
            </a:extLst>
          </p:cNvPr>
          <p:cNvGrpSpPr/>
          <p:nvPr/>
        </p:nvGrpSpPr>
        <p:grpSpPr>
          <a:xfrm>
            <a:off x="6447439" y="1961903"/>
            <a:ext cx="1178728" cy="1187686"/>
            <a:chOff x="5149850" y="2044477"/>
            <a:chExt cx="1044575" cy="1052513"/>
          </a:xfrm>
        </p:grpSpPr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BB03016F-4001-7DF4-8C5F-C827A2DD22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53025" y="2044477"/>
              <a:ext cx="1035050" cy="1052513"/>
            </a:xfrm>
            <a:prstGeom prst="ellipse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6837363">
                    <a:custGeom>
                      <a:avLst/>
                      <a:gdLst>
                        <a:gd name="connsiteX0" fmla="*/ 0 w 1035050"/>
                        <a:gd name="connsiteY0" fmla="*/ 526257 h 1052513"/>
                        <a:gd name="connsiteX1" fmla="*/ 517525 w 1035050"/>
                        <a:gd name="connsiteY1" fmla="*/ 0 h 1052513"/>
                        <a:gd name="connsiteX2" fmla="*/ 1035050 w 1035050"/>
                        <a:gd name="connsiteY2" fmla="*/ 526257 h 1052513"/>
                        <a:gd name="connsiteX3" fmla="*/ 517525 w 1035050"/>
                        <a:gd name="connsiteY3" fmla="*/ 1052514 h 1052513"/>
                        <a:gd name="connsiteX4" fmla="*/ 0 w 1035050"/>
                        <a:gd name="connsiteY4" fmla="*/ 526257 h 1052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35050" h="1052513" fill="none" extrusionOk="0">
                          <a:moveTo>
                            <a:pt x="0" y="526257"/>
                          </a:moveTo>
                          <a:cubicBezTo>
                            <a:pt x="26129" y="295573"/>
                            <a:pt x="286375" y="7175"/>
                            <a:pt x="517525" y="0"/>
                          </a:cubicBezTo>
                          <a:cubicBezTo>
                            <a:pt x="814711" y="47908"/>
                            <a:pt x="1001913" y="241368"/>
                            <a:pt x="1035050" y="526257"/>
                          </a:cubicBezTo>
                          <a:cubicBezTo>
                            <a:pt x="972034" y="813710"/>
                            <a:pt x="785121" y="1036740"/>
                            <a:pt x="517525" y="1052514"/>
                          </a:cubicBezTo>
                          <a:cubicBezTo>
                            <a:pt x="256846" y="1046367"/>
                            <a:pt x="-14936" y="798524"/>
                            <a:pt x="0" y="526257"/>
                          </a:cubicBezTo>
                          <a:close/>
                        </a:path>
                        <a:path w="1035050" h="1052513" stroke="0" extrusionOk="0">
                          <a:moveTo>
                            <a:pt x="0" y="526257"/>
                          </a:moveTo>
                          <a:cubicBezTo>
                            <a:pt x="9452" y="266313"/>
                            <a:pt x="241124" y="-23197"/>
                            <a:pt x="517525" y="0"/>
                          </a:cubicBezTo>
                          <a:cubicBezTo>
                            <a:pt x="781092" y="-49578"/>
                            <a:pt x="1082702" y="226134"/>
                            <a:pt x="1035050" y="526257"/>
                          </a:cubicBezTo>
                          <a:cubicBezTo>
                            <a:pt x="1085320" y="824740"/>
                            <a:pt x="840009" y="1000668"/>
                            <a:pt x="517525" y="1052514"/>
                          </a:cubicBezTo>
                          <a:cubicBezTo>
                            <a:pt x="239470" y="1073239"/>
                            <a:pt x="-5915" y="790820"/>
                            <a:pt x="0" y="5262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33" name="Text Box 61">
              <a:extLst>
                <a:ext uri="{FF2B5EF4-FFF2-40B4-BE49-F238E27FC236}">
                  <a16:creationId xmlns:a16="http://schemas.microsoft.com/office/drawing/2014/main" id="{AE3D4359-E7E6-615D-1D10-5A59A1DBF70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149850" y="2444536"/>
              <a:ext cx="1044575" cy="409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20650" indent="-120650" algn="ctr">
                <a:spcBef>
                  <a:spcPct val="50000"/>
                </a:spcBef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  <a:lvl2pPr marL="742950" indent="-285750" eaLnBrk="0" hangingPunct="0">
                <a:defRPr>
                  <a:latin typeface="Arial" pitchFamily="34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zh-CN" altLang="en-US" sz="1200" dirty="0">
                  <a:sym typeface="+mn-lt"/>
                </a:rPr>
                <a:t>准考证下载和考点公布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93D996B-BC31-5363-3414-8DE939FED27D}"/>
              </a:ext>
            </a:extLst>
          </p:cNvPr>
          <p:cNvGrpSpPr/>
          <p:nvPr/>
        </p:nvGrpSpPr>
        <p:grpSpPr>
          <a:xfrm>
            <a:off x="8658003" y="1961903"/>
            <a:ext cx="1178728" cy="1187686"/>
            <a:chOff x="7108825" y="2044477"/>
            <a:chExt cx="1044575" cy="1052513"/>
          </a:xfrm>
        </p:grpSpPr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35AD5481-7433-7F03-CC90-55823C4614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12000" y="2044477"/>
              <a:ext cx="1035050" cy="1052513"/>
            </a:xfrm>
            <a:prstGeom prst="ellipse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6837363">
                    <a:custGeom>
                      <a:avLst/>
                      <a:gdLst>
                        <a:gd name="connsiteX0" fmla="*/ 0 w 1035050"/>
                        <a:gd name="connsiteY0" fmla="*/ 526257 h 1052513"/>
                        <a:gd name="connsiteX1" fmla="*/ 517525 w 1035050"/>
                        <a:gd name="connsiteY1" fmla="*/ 0 h 1052513"/>
                        <a:gd name="connsiteX2" fmla="*/ 1035050 w 1035050"/>
                        <a:gd name="connsiteY2" fmla="*/ 526257 h 1052513"/>
                        <a:gd name="connsiteX3" fmla="*/ 517525 w 1035050"/>
                        <a:gd name="connsiteY3" fmla="*/ 1052514 h 1052513"/>
                        <a:gd name="connsiteX4" fmla="*/ 0 w 1035050"/>
                        <a:gd name="connsiteY4" fmla="*/ 526257 h 1052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35050" h="1052513" fill="none" extrusionOk="0">
                          <a:moveTo>
                            <a:pt x="0" y="526257"/>
                          </a:moveTo>
                          <a:cubicBezTo>
                            <a:pt x="26129" y="295573"/>
                            <a:pt x="286375" y="7175"/>
                            <a:pt x="517525" y="0"/>
                          </a:cubicBezTo>
                          <a:cubicBezTo>
                            <a:pt x="814711" y="47908"/>
                            <a:pt x="1001913" y="241368"/>
                            <a:pt x="1035050" y="526257"/>
                          </a:cubicBezTo>
                          <a:cubicBezTo>
                            <a:pt x="972034" y="813710"/>
                            <a:pt x="785121" y="1036740"/>
                            <a:pt x="517525" y="1052514"/>
                          </a:cubicBezTo>
                          <a:cubicBezTo>
                            <a:pt x="256846" y="1046367"/>
                            <a:pt x="-14936" y="798524"/>
                            <a:pt x="0" y="526257"/>
                          </a:cubicBezTo>
                          <a:close/>
                        </a:path>
                        <a:path w="1035050" h="1052513" stroke="0" extrusionOk="0">
                          <a:moveTo>
                            <a:pt x="0" y="526257"/>
                          </a:moveTo>
                          <a:cubicBezTo>
                            <a:pt x="9452" y="266313"/>
                            <a:pt x="241124" y="-23197"/>
                            <a:pt x="517525" y="0"/>
                          </a:cubicBezTo>
                          <a:cubicBezTo>
                            <a:pt x="781092" y="-49578"/>
                            <a:pt x="1082702" y="226134"/>
                            <a:pt x="1035050" y="526257"/>
                          </a:cubicBezTo>
                          <a:cubicBezTo>
                            <a:pt x="1085320" y="824740"/>
                            <a:pt x="840009" y="1000668"/>
                            <a:pt x="517525" y="1052514"/>
                          </a:cubicBezTo>
                          <a:cubicBezTo>
                            <a:pt x="239470" y="1073239"/>
                            <a:pt x="-5915" y="790820"/>
                            <a:pt x="0" y="5262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36" name="Text Box 61">
              <a:extLst>
                <a:ext uri="{FF2B5EF4-FFF2-40B4-BE49-F238E27FC236}">
                  <a16:creationId xmlns:a16="http://schemas.microsoft.com/office/drawing/2014/main" id="{236546A7-2076-5E56-236E-F8DF31CAF96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108825" y="2420722"/>
              <a:ext cx="1044575" cy="30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20650" indent="-120650" algn="ctr">
                <a:spcBef>
                  <a:spcPct val="50000"/>
                </a:spcBef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  <a:lvl2pPr marL="742950" indent="-285750" eaLnBrk="0" hangingPunct="0">
                <a:defRPr>
                  <a:latin typeface="Arial" pitchFamily="34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zh-CN" altLang="en-US" dirty="0">
                  <a:sym typeface="+mn-lt"/>
                </a:rPr>
                <a:t>考试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F4091F2-54AB-A012-EB97-66C8B34CC2B5}"/>
              </a:ext>
            </a:extLst>
          </p:cNvPr>
          <p:cNvGrpSpPr/>
          <p:nvPr/>
        </p:nvGrpSpPr>
        <p:grpSpPr>
          <a:xfrm>
            <a:off x="4261955" y="1961903"/>
            <a:ext cx="1178728" cy="1187686"/>
            <a:chOff x="3213100" y="2044477"/>
            <a:chExt cx="1044575" cy="1052513"/>
          </a:xfrm>
        </p:grpSpPr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B262A490-2423-9199-9499-863C0563BA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16275" y="2044477"/>
              <a:ext cx="1035050" cy="1052513"/>
            </a:xfrm>
            <a:prstGeom prst="ellipse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43" name="Text Box 61">
              <a:extLst>
                <a:ext uri="{FF2B5EF4-FFF2-40B4-BE49-F238E27FC236}">
                  <a16:creationId xmlns:a16="http://schemas.microsoft.com/office/drawing/2014/main" id="{53A5CD1F-76B2-60EE-1F62-35C4D02AFC7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3100" y="2441541"/>
              <a:ext cx="1044575" cy="30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20650" indent="-120650" algn="ctr">
                <a:spcBef>
                  <a:spcPct val="50000"/>
                </a:spcBef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  <a:lvl2pPr marL="742950" indent="-285750" eaLnBrk="0" hangingPunct="0">
                <a:defRPr>
                  <a:latin typeface="Arial" pitchFamily="34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zh-CN" altLang="en-US" dirty="0">
                  <a:sym typeface="+mn-lt"/>
                </a:rPr>
                <a:t>网上确认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222E374-BC01-A608-913F-D173F6C10A02}"/>
              </a:ext>
            </a:extLst>
          </p:cNvPr>
          <p:cNvGrpSpPr/>
          <p:nvPr/>
        </p:nvGrpSpPr>
        <p:grpSpPr>
          <a:xfrm>
            <a:off x="3806946" y="1427547"/>
            <a:ext cx="1999180" cy="377981"/>
            <a:chOff x="3910196" y="2487877"/>
            <a:chExt cx="1999180" cy="377981"/>
          </a:xfrm>
        </p:grpSpPr>
        <p:sp>
          <p:nvSpPr>
            <p:cNvPr id="51" name="Line 69">
              <a:extLst>
                <a:ext uri="{FF2B5EF4-FFF2-40B4-BE49-F238E27FC236}">
                  <a16:creationId xmlns:a16="http://schemas.microsoft.com/office/drawing/2014/main" id="{40250B53-6346-3457-2FAB-96F02B620E82}"/>
                </a:ext>
              </a:extLst>
            </p:cNvPr>
            <p:cNvSpPr>
              <a:spLocks noChangeShapeType="1"/>
            </p:cNvSpPr>
            <p:nvPr/>
          </p:nvSpPr>
          <p:spPr bwMode="black">
            <a:xfrm flipH="1">
              <a:off x="3910196" y="2487877"/>
              <a:ext cx="19991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Line 71">
              <a:extLst>
                <a:ext uri="{FF2B5EF4-FFF2-40B4-BE49-F238E27FC236}">
                  <a16:creationId xmlns:a16="http://schemas.microsoft.com/office/drawing/2014/main" id="{B91526F8-763D-C66C-7C4D-5F333EC8B20C}"/>
                </a:ext>
              </a:extLst>
            </p:cNvPr>
            <p:cNvSpPr>
              <a:spLocks noChangeShapeType="1"/>
            </p:cNvSpPr>
            <p:nvPr/>
          </p:nvSpPr>
          <p:spPr bwMode="black">
            <a:xfrm>
              <a:off x="4956362" y="2487877"/>
              <a:ext cx="0" cy="3779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5654975-4752-479E-6B4D-AE32A81C8D54}"/>
              </a:ext>
            </a:extLst>
          </p:cNvPr>
          <p:cNvGrpSpPr/>
          <p:nvPr/>
        </p:nvGrpSpPr>
        <p:grpSpPr>
          <a:xfrm>
            <a:off x="8274649" y="1478230"/>
            <a:ext cx="1841539" cy="379773"/>
            <a:chOff x="8377899" y="2538560"/>
            <a:chExt cx="1841539" cy="379773"/>
          </a:xfrm>
        </p:grpSpPr>
        <p:sp>
          <p:nvSpPr>
            <p:cNvPr id="55" name="Line 65">
              <a:extLst>
                <a:ext uri="{FF2B5EF4-FFF2-40B4-BE49-F238E27FC236}">
                  <a16:creationId xmlns:a16="http://schemas.microsoft.com/office/drawing/2014/main" id="{B832CF78-6C0F-054A-A80B-DC6452B171C9}"/>
                </a:ext>
              </a:extLst>
            </p:cNvPr>
            <p:cNvSpPr>
              <a:spLocks noChangeShapeType="1"/>
            </p:cNvSpPr>
            <p:nvPr/>
          </p:nvSpPr>
          <p:spPr bwMode="black">
            <a:xfrm>
              <a:off x="9352409" y="2540352"/>
              <a:ext cx="0" cy="3779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Line 66">
              <a:extLst>
                <a:ext uri="{FF2B5EF4-FFF2-40B4-BE49-F238E27FC236}">
                  <a16:creationId xmlns:a16="http://schemas.microsoft.com/office/drawing/2014/main" id="{D381114F-EE7B-3154-2B27-8D104BACEE58}"/>
                </a:ext>
              </a:extLst>
            </p:cNvPr>
            <p:cNvSpPr>
              <a:spLocks noChangeShapeType="1"/>
            </p:cNvSpPr>
            <p:nvPr/>
          </p:nvSpPr>
          <p:spPr bwMode="black">
            <a:xfrm flipH="1">
              <a:off x="8377899" y="2538560"/>
              <a:ext cx="18415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1FFE1B1-97CF-BF04-C631-C38BF86289C0}"/>
              </a:ext>
            </a:extLst>
          </p:cNvPr>
          <p:cNvGrpSpPr/>
          <p:nvPr/>
        </p:nvGrpSpPr>
        <p:grpSpPr>
          <a:xfrm>
            <a:off x="3380810" y="899755"/>
            <a:ext cx="2977427" cy="476162"/>
            <a:chOff x="453804" y="1880595"/>
            <a:chExt cx="2566019" cy="476162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325185F-1ED0-DF7A-8719-1B10C3BC0708}"/>
                </a:ext>
              </a:extLst>
            </p:cNvPr>
            <p:cNvSpPr txBox="1"/>
            <p:nvPr/>
          </p:nvSpPr>
          <p:spPr>
            <a:xfrm>
              <a:off x="453804" y="2081169"/>
              <a:ext cx="2566019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大概就两周时间，非常重要，需要身份证和学生证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4086852-3025-42DD-EA7A-879FA6815F56}"/>
                </a:ext>
              </a:extLst>
            </p:cNvPr>
            <p:cNvSpPr txBox="1"/>
            <p:nvPr/>
          </p:nvSpPr>
          <p:spPr>
            <a:xfrm>
              <a:off x="727163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10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月末到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11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月初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6B5E822-6369-A561-0CA8-3692F1DF292E}"/>
              </a:ext>
            </a:extLst>
          </p:cNvPr>
          <p:cNvGrpSpPr/>
          <p:nvPr/>
        </p:nvGrpSpPr>
        <p:grpSpPr>
          <a:xfrm>
            <a:off x="7756862" y="191979"/>
            <a:ext cx="2977427" cy="560557"/>
            <a:chOff x="453804" y="2081169"/>
            <a:chExt cx="2566019" cy="560557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03E902F-9BAA-214F-7146-3BC4F926BD68}"/>
                </a:ext>
              </a:extLst>
            </p:cNvPr>
            <p:cNvSpPr txBox="1"/>
            <p:nvPr/>
          </p:nvSpPr>
          <p:spPr>
            <a:xfrm>
              <a:off x="453804" y="2081169"/>
              <a:ext cx="2566019" cy="27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4D2E88B-B5DE-DA81-0EEE-66D58EC9D001}"/>
                </a:ext>
              </a:extLst>
            </p:cNvPr>
            <p:cNvSpPr txBox="1"/>
            <p:nvPr/>
          </p:nvSpPr>
          <p:spPr>
            <a:xfrm>
              <a:off x="683936" y="2118506"/>
              <a:ext cx="2019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12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月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23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日与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24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日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algn="ctr"/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481B8C0-F1ED-4A4F-FC55-543F2309A821}"/>
              </a:ext>
            </a:extLst>
          </p:cNvPr>
          <p:cNvGrpSpPr/>
          <p:nvPr/>
        </p:nvGrpSpPr>
        <p:grpSpPr>
          <a:xfrm>
            <a:off x="1137711" y="3779408"/>
            <a:ext cx="2977427" cy="891661"/>
            <a:chOff x="453804" y="1880595"/>
            <a:chExt cx="2566019" cy="891661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4590FE6-E80B-685A-2760-A87DE64FB833}"/>
                </a:ext>
              </a:extLst>
            </p:cNvPr>
            <p:cNvSpPr txBox="1"/>
            <p:nvPr/>
          </p:nvSpPr>
          <p:spPr>
            <a:xfrm>
              <a:off x="453804" y="2081169"/>
              <a:ext cx="2566019" cy="6910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一般在</a:t>
              </a:r>
              <a:r>
                <a:rPr lang="en-US" altLang="zh-CN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9</a:t>
              </a: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月中下旬就开始报名，先会有个三天的预报名，持续将近一个月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，在威海考的无须抢考点，因为只有一个考点，不用担心报不上。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F730C82-E8CD-655D-FEF9-6869D8B45C24}"/>
                </a:ext>
              </a:extLst>
            </p:cNvPr>
            <p:cNvSpPr txBox="1"/>
            <p:nvPr/>
          </p:nvSpPr>
          <p:spPr>
            <a:xfrm>
              <a:off x="727163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9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月下旬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BA183A6-9BC5-9E9A-CE66-44F085CAB94A}"/>
              </a:ext>
            </a:extLst>
          </p:cNvPr>
          <p:cNvGrpSpPr/>
          <p:nvPr/>
        </p:nvGrpSpPr>
        <p:grpSpPr>
          <a:xfrm>
            <a:off x="5546298" y="3779408"/>
            <a:ext cx="2977427" cy="683911"/>
            <a:chOff x="453804" y="1880595"/>
            <a:chExt cx="2566019" cy="68391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FE1C0B3-B046-8F4E-ADC6-6825CAD0B5A7}"/>
                </a:ext>
              </a:extLst>
            </p:cNvPr>
            <p:cNvSpPr txBox="1"/>
            <p:nvPr/>
          </p:nvSpPr>
          <p:spPr>
            <a:xfrm>
              <a:off x="453804" y="2081169"/>
              <a:ext cx="2566019" cy="483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在研招网公布考点，以及考试注意事项，还有准考证，需要自己打印</a:t>
              </a:r>
              <a:endPara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D877C23-3C45-404B-F3D8-802F2CC64791}"/>
                </a:ext>
              </a:extLst>
            </p:cNvPr>
            <p:cNvSpPr txBox="1"/>
            <p:nvPr/>
          </p:nvSpPr>
          <p:spPr>
            <a:xfrm>
              <a:off x="727163" y="1880595"/>
              <a:ext cx="2019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12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月中旬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B9D5601-ADBC-FAD1-36DB-22630804F231}"/>
              </a:ext>
            </a:extLst>
          </p:cNvPr>
          <p:cNvGrpSpPr/>
          <p:nvPr/>
        </p:nvGrpSpPr>
        <p:grpSpPr>
          <a:xfrm>
            <a:off x="2052080" y="1961903"/>
            <a:ext cx="1178728" cy="1187686"/>
            <a:chOff x="3213100" y="2044477"/>
            <a:chExt cx="1044575" cy="1052513"/>
          </a:xfrm>
        </p:grpSpPr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2DF08E4D-51ED-28A9-AA02-C0DCBFE72A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16275" y="2044477"/>
              <a:ext cx="1035050" cy="1052513"/>
            </a:xfrm>
            <a:prstGeom prst="ellipse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6837363">
                    <a:custGeom>
                      <a:avLst/>
                      <a:gdLst>
                        <a:gd name="connsiteX0" fmla="*/ 0 w 1035050"/>
                        <a:gd name="connsiteY0" fmla="*/ 526257 h 1052513"/>
                        <a:gd name="connsiteX1" fmla="*/ 517525 w 1035050"/>
                        <a:gd name="connsiteY1" fmla="*/ 0 h 1052513"/>
                        <a:gd name="connsiteX2" fmla="*/ 1035050 w 1035050"/>
                        <a:gd name="connsiteY2" fmla="*/ 526257 h 1052513"/>
                        <a:gd name="connsiteX3" fmla="*/ 517525 w 1035050"/>
                        <a:gd name="connsiteY3" fmla="*/ 1052514 h 1052513"/>
                        <a:gd name="connsiteX4" fmla="*/ 0 w 1035050"/>
                        <a:gd name="connsiteY4" fmla="*/ 526257 h 1052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35050" h="1052513" fill="none" extrusionOk="0">
                          <a:moveTo>
                            <a:pt x="0" y="526257"/>
                          </a:moveTo>
                          <a:cubicBezTo>
                            <a:pt x="26129" y="295573"/>
                            <a:pt x="286375" y="7175"/>
                            <a:pt x="517525" y="0"/>
                          </a:cubicBezTo>
                          <a:cubicBezTo>
                            <a:pt x="814711" y="47908"/>
                            <a:pt x="1001913" y="241368"/>
                            <a:pt x="1035050" y="526257"/>
                          </a:cubicBezTo>
                          <a:cubicBezTo>
                            <a:pt x="972034" y="813710"/>
                            <a:pt x="785121" y="1036740"/>
                            <a:pt x="517525" y="1052514"/>
                          </a:cubicBezTo>
                          <a:cubicBezTo>
                            <a:pt x="256846" y="1046367"/>
                            <a:pt x="-14936" y="798524"/>
                            <a:pt x="0" y="526257"/>
                          </a:cubicBezTo>
                          <a:close/>
                        </a:path>
                        <a:path w="1035050" h="1052513" stroke="0" extrusionOk="0">
                          <a:moveTo>
                            <a:pt x="0" y="526257"/>
                          </a:moveTo>
                          <a:cubicBezTo>
                            <a:pt x="9452" y="266313"/>
                            <a:pt x="241124" y="-23197"/>
                            <a:pt x="517525" y="0"/>
                          </a:cubicBezTo>
                          <a:cubicBezTo>
                            <a:pt x="781092" y="-49578"/>
                            <a:pt x="1082702" y="226134"/>
                            <a:pt x="1035050" y="526257"/>
                          </a:cubicBezTo>
                          <a:cubicBezTo>
                            <a:pt x="1085320" y="824740"/>
                            <a:pt x="840009" y="1000668"/>
                            <a:pt x="517525" y="1052514"/>
                          </a:cubicBezTo>
                          <a:cubicBezTo>
                            <a:pt x="239470" y="1073239"/>
                            <a:pt x="-5915" y="790820"/>
                            <a:pt x="0" y="5262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10" name="Text Box 61">
              <a:extLst>
                <a:ext uri="{FF2B5EF4-FFF2-40B4-BE49-F238E27FC236}">
                  <a16:creationId xmlns:a16="http://schemas.microsoft.com/office/drawing/2014/main" id="{B6745759-55AD-8A60-A01F-E6FC55106C9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3100" y="2441541"/>
              <a:ext cx="1044575" cy="30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20650" indent="-120650" algn="ctr">
                <a:spcBef>
                  <a:spcPct val="50000"/>
                </a:spcBef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  <a:lvl2pPr marL="742950" indent="-285750" eaLnBrk="0" hangingPunct="0">
                <a:defRPr>
                  <a:latin typeface="Arial" pitchFamily="34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r>
                <a:rPr lang="zh-CN" altLang="en-US" dirty="0">
                  <a:sym typeface="+mn-lt"/>
                </a:rPr>
                <a:t>考研报名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99E26542-ACFC-EB9D-9B16-1F71B561D87E}"/>
              </a:ext>
            </a:extLst>
          </p:cNvPr>
          <p:cNvSpPr txBox="1"/>
          <p:nvPr/>
        </p:nvSpPr>
        <p:spPr>
          <a:xfrm>
            <a:off x="798601" y="5172895"/>
            <a:ext cx="5164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  威海有三个考点，分别是哈工大，山大以及威海职业学院，重点说一下职业学院，他的位置非常偏僻，我们学校考研班车去威海职业学院一般</a:t>
            </a:r>
            <a:r>
              <a:rPr lang="en-US" altLang="zh-CN" sz="1400" dirty="0"/>
              <a:t>6</a:t>
            </a:r>
            <a:r>
              <a:rPr lang="zh-CN" altLang="en-US" sz="1400" dirty="0"/>
              <a:t>点就要出发。</a:t>
            </a:r>
            <a:endParaRPr lang="en-US" altLang="zh-CN" sz="1400" dirty="0"/>
          </a:p>
          <a:p>
            <a:r>
              <a:rPr lang="zh-CN" altLang="en-US" sz="1400" dirty="0"/>
              <a:t>建议早起困难的可以在威海职业学院租房，但是考点公布后就很难抢到，而且很贵，所以可以考虑预先占着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CE93E2-8DA3-286B-9970-A75CDE36AC6E}"/>
              </a:ext>
            </a:extLst>
          </p:cNvPr>
          <p:cNvSpPr txBox="1"/>
          <p:nvPr/>
        </p:nvSpPr>
        <p:spPr>
          <a:xfrm>
            <a:off x="6447439" y="4984226"/>
            <a:ext cx="41850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考试建议提前一个小时到场，估计到时候天气会很不好注意保暖，其次就是威海职业学院暖气很差，桌子非常凉，可以带个手套。</a:t>
            </a:r>
            <a:endParaRPr lang="en-US" altLang="zh-CN" sz="1400" dirty="0"/>
          </a:p>
          <a:p>
            <a:r>
              <a:rPr lang="zh-CN" altLang="en-US" sz="1400" dirty="0"/>
              <a:t>还有就是自带笔。</a:t>
            </a:r>
            <a:endParaRPr lang="en-US" altLang="zh-CN" sz="1400" dirty="0"/>
          </a:p>
          <a:p>
            <a:r>
              <a:rPr lang="zh-CN" altLang="en-US" sz="1400" dirty="0"/>
              <a:t>其次威海职业学院附近吃的不多，可以考虑带点吃的。</a:t>
            </a:r>
            <a:endParaRPr lang="en-US" altLang="zh-CN" sz="1400" dirty="0"/>
          </a:p>
          <a:p>
            <a:r>
              <a:rPr lang="zh-CN" altLang="en-US" sz="1400" dirty="0"/>
              <a:t>附近的网约车也很难叫到，如果租房需要注意下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35CEDC8-1DB8-D751-DE35-E7E892E4E488}"/>
              </a:ext>
            </a:extLst>
          </p:cNvPr>
          <p:cNvSpPr txBox="1"/>
          <p:nvPr/>
        </p:nvSpPr>
        <p:spPr>
          <a:xfrm>
            <a:off x="8523725" y="604190"/>
            <a:ext cx="2977427" cy="898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23</a:t>
            </a:r>
            <a:r>
              <a:rPr lang="zh-CN" alt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日上午：</a:t>
            </a:r>
            <a:r>
              <a: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8.30-11.30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政治</a:t>
            </a:r>
            <a:endParaRPr lang="en-US" altLang="zh-CN" sz="9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rtl="0"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23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日下午：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14.00-17.00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英语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rtl="0">
              <a:lnSpc>
                <a:spcPct val="150000"/>
              </a:lnSpc>
            </a:pPr>
            <a:r>
              <a: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24</a:t>
            </a:r>
            <a:r>
              <a:rPr lang="zh-CN" alt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日上午：</a:t>
            </a:r>
            <a:r>
              <a:rPr lang="en-US" altLang="zh-CN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8.30-11.30 </a:t>
            </a:r>
            <a:r>
              <a:rPr lang="zh-CN" alt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数学</a:t>
            </a:r>
            <a:endParaRPr lang="en-US" altLang="zh-CN" sz="9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rtl="0"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24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日下午：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14.00-17.00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专业课</a:t>
            </a:r>
            <a:endParaRPr lang="en-US" altLang="zh-CN" sz="9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97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考研的感想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36463" y="-10064"/>
            <a:ext cx="816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02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22B19E-0EB1-E49C-24C8-9B008E2F3951}"/>
              </a:ext>
            </a:extLst>
          </p:cNvPr>
          <p:cNvSpPr txBox="1"/>
          <p:nvPr/>
        </p:nvSpPr>
        <p:spPr>
          <a:xfrm>
            <a:off x="911424" y="1628800"/>
            <a:ext cx="87129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考研没有网上说的那么难，坚持下来都能取得不错的成绩。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不要被网上的焦虑内耗，不要在意一天学习</a:t>
            </a:r>
            <a:r>
              <a:rPr lang="en-US" altLang="zh-CN" dirty="0"/>
              <a:t>12</a:t>
            </a:r>
            <a:r>
              <a:rPr lang="zh-CN" altLang="en-US" dirty="0"/>
              <a:t>小时</a:t>
            </a:r>
            <a:r>
              <a:rPr lang="en-US" altLang="zh-CN" dirty="0"/>
              <a:t>+</a:t>
            </a:r>
            <a:r>
              <a:rPr lang="zh-CN" altLang="en-US" dirty="0"/>
              <a:t>和放弃考研的言论。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合理的娱乐活动有助于考研。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27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1">
            <a:extLst>
              <a:ext uri="{FF2B5EF4-FFF2-40B4-BE49-F238E27FC236}">
                <a16:creationId xmlns:a16="http://schemas.microsoft.com/office/drawing/2014/main" id="{0FC3238E-8096-AE0D-D9C1-1A47E15290E4}"/>
              </a:ext>
            </a:extLst>
          </p:cNvPr>
          <p:cNvGrpSpPr/>
          <p:nvPr/>
        </p:nvGrpSpPr>
        <p:grpSpPr>
          <a:xfrm rot="1895490">
            <a:off x="7314001" y="783756"/>
            <a:ext cx="3003113" cy="5499659"/>
            <a:chOff x="7197343" y="1612049"/>
            <a:chExt cx="1253553" cy="2295656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BFC9F6B-867F-0DA2-BC57-6D57BD4DBCBE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" name="图形 1">
              <a:extLst>
                <a:ext uri="{FF2B5EF4-FFF2-40B4-BE49-F238E27FC236}">
                  <a16:creationId xmlns:a16="http://schemas.microsoft.com/office/drawing/2014/main" id="{C97F7B02-D77E-45B4-F229-4B5B625FE3D2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C75EAC72-7A28-DD3E-EBF3-7AD0C214452C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08D332DA-C81D-17C3-C352-F5697578F254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40BF1948-B33D-917D-7FCB-67324F36191F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4734FB5-7B51-1534-6DC5-2FD3BA627715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E327EA5E-BA6B-AD2C-ABD1-5610E2DCA1DF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5D3777B-44A4-88DA-2A30-1223E393EAE6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323428C-6FA7-496D-B41C-2153F89535D8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20D7C30-D512-1750-6610-1F36C2FCE3F7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4ACD1638-1A09-DCFF-29E1-679972360D8D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05FA650-BEF9-92B3-0C0F-199182DE9DC8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C86298D-6C20-8D6E-7CB2-847CABE13D40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F78CB36C-96E8-8CDC-32A8-99D17AE9C1F4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9FBD2157-D790-CB7E-3129-D58F1360F53A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B96C245-E0BE-B3E7-8061-929CEC0EDDE0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8B58451B-5F51-3316-F8EB-61A57C560CAA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0AE311-F3AA-3592-FF80-C0FAA1CA7C56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EA82520-6F49-1C1D-D0F4-494E49050F27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567CD931-20C5-5227-B881-FF21D4AB1E84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8E9711-6A82-C0F6-0BE4-2AACFAC0AD69}"/>
              </a:ext>
            </a:extLst>
          </p:cNvPr>
          <p:cNvGrpSpPr/>
          <p:nvPr/>
        </p:nvGrpSpPr>
        <p:grpSpPr>
          <a:xfrm>
            <a:off x="2370444" y="2967867"/>
            <a:ext cx="3033963" cy="637753"/>
            <a:chOff x="1621877" y="2705484"/>
            <a:chExt cx="4778086" cy="63775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9540F3B-7A09-6BC8-05B7-41BF780C0628}"/>
                </a:ext>
              </a:extLst>
            </p:cNvPr>
            <p:cNvSpPr/>
            <p:nvPr/>
          </p:nvSpPr>
          <p:spPr>
            <a:xfrm>
              <a:off x="1719443" y="2793197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9963626-F0A2-208C-14E1-118754433A76}"/>
                </a:ext>
              </a:extLst>
            </p:cNvPr>
            <p:cNvSpPr/>
            <p:nvPr/>
          </p:nvSpPr>
          <p:spPr>
            <a:xfrm>
              <a:off x="1621877" y="2705484"/>
              <a:ext cx="4680520" cy="550040"/>
            </a:xfrm>
            <a:custGeom>
              <a:avLst/>
              <a:gdLst>
                <a:gd name="connsiteX0" fmla="*/ 0 w 4680520"/>
                <a:gd name="connsiteY0" fmla="*/ 117076 h 550040"/>
                <a:gd name="connsiteX1" fmla="*/ 117076 w 4680520"/>
                <a:gd name="connsiteY1" fmla="*/ 0 h 550040"/>
                <a:gd name="connsiteX2" fmla="*/ 796735 w 4680520"/>
                <a:gd name="connsiteY2" fmla="*/ 0 h 550040"/>
                <a:gd name="connsiteX3" fmla="*/ 1298539 w 4680520"/>
                <a:gd name="connsiteY3" fmla="*/ 0 h 550040"/>
                <a:gd name="connsiteX4" fmla="*/ 1933735 w 4680520"/>
                <a:gd name="connsiteY4" fmla="*/ 0 h 550040"/>
                <a:gd name="connsiteX5" fmla="*/ 2480003 w 4680520"/>
                <a:gd name="connsiteY5" fmla="*/ 0 h 550040"/>
                <a:gd name="connsiteX6" fmla="*/ 3159662 w 4680520"/>
                <a:gd name="connsiteY6" fmla="*/ 0 h 550040"/>
                <a:gd name="connsiteX7" fmla="*/ 3705930 w 4680520"/>
                <a:gd name="connsiteY7" fmla="*/ 0 h 550040"/>
                <a:gd name="connsiteX8" fmla="*/ 4563444 w 4680520"/>
                <a:gd name="connsiteY8" fmla="*/ 0 h 550040"/>
                <a:gd name="connsiteX9" fmla="*/ 4680520 w 4680520"/>
                <a:gd name="connsiteY9" fmla="*/ 117076 h 550040"/>
                <a:gd name="connsiteX10" fmla="*/ 4680520 w 4680520"/>
                <a:gd name="connsiteY10" fmla="*/ 432964 h 550040"/>
                <a:gd name="connsiteX11" fmla="*/ 4563444 w 4680520"/>
                <a:gd name="connsiteY11" fmla="*/ 550040 h 550040"/>
                <a:gd name="connsiteX12" fmla="*/ 3839321 w 4680520"/>
                <a:gd name="connsiteY12" fmla="*/ 550040 h 550040"/>
                <a:gd name="connsiteX13" fmla="*/ 3293053 w 4680520"/>
                <a:gd name="connsiteY13" fmla="*/ 550040 h 550040"/>
                <a:gd name="connsiteX14" fmla="*/ 2791249 w 4680520"/>
                <a:gd name="connsiteY14" fmla="*/ 550040 h 550040"/>
                <a:gd name="connsiteX15" fmla="*/ 2244981 w 4680520"/>
                <a:gd name="connsiteY15" fmla="*/ 550040 h 550040"/>
                <a:gd name="connsiteX16" fmla="*/ 1654249 w 4680520"/>
                <a:gd name="connsiteY16" fmla="*/ 550040 h 550040"/>
                <a:gd name="connsiteX17" fmla="*/ 1019054 w 4680520"/>
                <a:gd name="connsiteY17" fmla="*/ 550040 h 550040"/>
                <a:gd name="connsiteX18" fmla="*/ 117076 w 4680520"/>
                <a:gd name="connsiteY18" fmla="*/ 550040 h 550040"/>
                <a:gd name="connsiteX19" fmla="*/ 0 w 4680520"/>
                <a:gd name="connsiteY19" fmla="*/ 432964 h 550040"/>
                <a:gd name="connsiteX20" fmla="*/ 0 w 4680520"/>
                <a:gd name="connsiteY20" fmla="*/ 117076 h 55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0520" h="550040" fill="none" extrusionOk="0">
                  <a:moveTo>
                    <a:pt x="0" y="117076"/>
                  </a:moveTo>
                  <a:cubicBezTo>
                    <a:pt x="2562" y="57489"/>
                    <a:pt x="41581" y="5714"/>
                    <a:pt x="117076" y="0"/>
                  </a:cubicBezTo>
                  <a:cubicBezTo>
                    <a:pt x="430118" y="1033"/>
                    <a:pt x="560090" y="1395"/>
                    <a:pt x="796735" y="0"/>
                  </a:cubicBezTo>
                  <a:cubicBezTo>
                    <a:pt x="1033380" y="-1395"/>
                    <a:pt x="1133774" y="18256"/>
                    <a:pt x="1298539" y="0"/>
                  </a:cubicBezTo>
                  <a:cubicBezTo>
                    <a:pt x="1463304" y="-18256"/>
                    <a:pt x="1649564" y="29862"/>
                    <a:pt x="1933735" y="0"/>
                  </a:cubicBezTo>
                  <a:cubicBezTo>
                    <a:pt x="2217906" y="-29862"/>
                    <a:pt x="2208273" y="8077"/>
                    <a:pt x="2480003" y="0"/>
                  </a:cubicBezTo>
                  <a:cubicBezTo>
                    <a:pt x="2751733" y="-8077"/>
                    <a:pt x="2841956" y="13139"/>
                    <a:pt x="3159662" y="0"/>
                  </a:cubicBezTo>
                  <a:cubicBezTo>
                    <a:pt x="3477368" y="-13139"/>
                    <a:pt x="3558082" y="14929"/>
                    <a:pt x="3705930" y="0"/>
                  </a:cubicBezTo>
                  <a:cubicBezTo>
                    <a:pt x="3853778" y="-14929"/>
                    <a:pt x="4345676" y="-20967"/>
                    <a:pt x="4563444" y="0"/>
                  </a:cubicBezTo>
                  <a:cubicBezTo>
                    <a:pt x="4619941" y="8262"/>
                    <a:pt x="4676535" y="60944"/>
                    <a:pt x="4680520" y="117076"/>
                  </a:cubicBezTo>
                  <a:cubicBezTo>
                    <a:pt x="4689386" y="254839"/>
                    <a:pt x="4675240" y="346728"/>
                    <a:pt x="4680520" y="432964"/>
                  </a:cubicBezTo>
                  <a:cubicBezTo>
                    <a:pt x="4679196" y="498365"/>
                    <a:pt x="4633533" y="564754"/>
                    <a:pt x="4563444" y="550040"/>
                  </a:cubicBezTo>
                  <a:cubicBezTo>
                    <a:pt x="4208735" y="579156"/>
                    <a:pt x="4135130" y="571860"/>
                    <a:pt x="3839321" y="550040"/>
                  </a:cubicBezTo>
                  <a:cubicBezTo>
                    <a:pt x="3543512" y="528220"/>
                    <a:pt x="3507233" y="532036"/>
                    <a:pt x="3293053" y="550040"/>
                  </a:cubicBezTo>
                  <a:cubicBezTo>
                    <a:pt x="3078873" y="568044"/>
                    <a:pt x="3020365" y="544831"/>
                    <a:pt x="2791249" y="550040"/>
                  </a:cubicBezTo>
                  <a:cubicBezTo>
                    <a:pt x="2562133" y="555249"/>
                    <a:pt x="2371930" y="549342"/>
                    <a:pt x="2244981" y="550040"/>
                  </a:cubicBezTo>
                  <a:cubicBezTo>
                    <a:pt x="2118032" y="550738"/>
                    <a:pt x="1923525" y="574031"/>
                    <a:pt x="1654249" y="550040"/>
                  </a:cubicBezTo>
                  <a:cubicBezTo>
                    <a:pt x="1384973" y="526049"/>
                    <a:pt x="1300541" y="554658"/>
                    <a:pt x="1019054" y="550040"/>
                  </a:cubicBezTo>
                  <a:cubicBezTo>
                    <a:pt x="737567" y="545422"/>
                    <a:pt x="327195" y="505450"/>
                    <a:pt x="117076" y="550040"/>
                  </a:cubicBezTo>
                  <a:cubicBezTo>
                    <a:pt x="54823" y="556223"/>
                    <a:pt x="11298" y="502879"/>
                    <a:pt x="0" y="432964"/>
                  </a:cubicBezTo>
                  <a:cubicBezTo>
                    <a:pt x="-13716" y="316249"/>
                    <a:pt x="-14092" y="265926"/>
                    <a:pt x="0" y="117076"/>
                  </a:cubicBezTo>
                  <a:close/>
                </a:path>
                <a:path w="4680520" h="550040" stroke="0" extrusionOk="0">
                  <a:moveTo>
                    <a:pt x="0" y="117076"/>
                  </a:moveTo>
                  <a:cubicBezTo>
                    <a:pt x="-6955" y="48127"/>
                    <a:pt x="47397" y="1884"/>
                    <a:pt x="117076" y="0"/>
                  </a:cubicBezTo>
                  <a:cubicBezTo>
                    <a:pt x="435103" y="-13560"/>
                    <a:pt x="552798" y="-14986"/>
                    <a:pt x="841199" y="0"/>
                  </a:cubicBezTo>
                  <a:cubicBezTo>
                    <a:pt x="1129600" y="14986"/>
                    <a:pt x="1259172" y="-13417"/>
                    <a:pt x="1431931" y="0"/>
                  </a:cubicBezTo>
                  <a:cubicBezTo>
                    <a:pt x="1604690" y="13417"/>
                    <a:pt x="1742587" y="-24469"/>
                    <a:pt x="1978199" y="0"/>
                  </a:cubicBezTo>
                  <a:cubicBezTo>
                    <a:pt x="2213811" y="24469"/>
                    <a:pt x="2463618" y="24653"/>
                    <a:pt x="2657858" y="0"/>
                  </a:cubicBezTo>
                  <a:cubicBezTo>
                    <a:pt x="2852098" y="-24653"/>
                    <a:pt x="3006279" y="-7947"/>
                    <a:pt x="3248589" y="0"/>
                  </a:cubicBezTo>
                  <a:cubicBezTo>
                    <a:pt x="3490899" y="7947"/>
                    <a:pt x="3755975" y="16344"/>
                    <a:pt x="3972712" y="0"/>
                  </a:cubicBezTo>
                  <a:cubicBezTo>
                    <a:pt x="4189449" y="-16344"/>
                    <a:pt x="4329983" y="9701"/>
                    <a:pt x="4563444" y="0"/>
                  </a:cubicBezTo>
                  <a:cubicBezTo>
                    <a:pt x="4619778" y="13772"/>
                    <a:pt x="4677670" y="49111"/>
                    <a:pt x="4680520" y="117076"/>
                  </a:cubicBezTo>
                  <a:cubicBezTo>
                    <a:pt x="4687484" y="250464"/>
                    <a:pt x="4690905" y="332417"/>
                    <a:pt x="4680520" y="432964"/>
                  </a:cubicBezTo>
                  <a:cubicBezTo>
                    <a:pt x="4688694" y="509791"/>
                    <a:pt x="4629606" y="565602"/>
                    <a:pt x="4563444" y="550040"/>
                  </a:cubicBezTo>
                  <a:cubicBezTo>
                    <a:pt x="4456560" y="563159"/>
                    <a:pt x="4185426" y="557659"/>
                    <a:pt x="4061640" y="550040"/>
                  </a:cubicBezTo>
                  <a:cubicBezTo>
                    <a:pt x="3937854" y="542421"/>
                    <a:pt x="3491808" y="534999"/>
                    <a:pt x="3337517" y="550040"/>
                  </a:cubicBezTo>
                  <a:cubicBezTo>
                    <a:pt x="3183226" y="565081"/>
                    <a:pt x="2974453" y="567332"/>
                    <a:pt x="2791249" y="550040"/>
                  </a:cubicBezTo>
                  <a:cubicBezTo>
                    <a:pt x="2608045" y="532748"/>
                    <a:pt x="2337123" y="548869"/>
                    <a:pt x="2156053" y="550040"/>
                  </a:cubicBezTo>
                  <a:cubicBezTo>
                    <a:pt x="1974983" y="551211"/>
                    <a:pt x="1672042" y="582113"/>
                    <a:pt x="1431931" y="550040"/>
                  </a:cubicBezTo>
                  <a:cubicBezTo>
                    <a:pt x="1191820" y="517967"/>
                    <a:pt x="929178" y="577595"/>
                    <a:pt x="796735" y="550040"/>
                  </a:cubicBezTo>
                  <a:cubicBezTo>
                    <a:pt x="664292" y="522485"/>
                    <a:pt x="334463" y="539308"/>
                    <a:pt x="117076" y="550040"/>
                  </a:cubicBezTo>
                  <a:cubicBezTo>
                    <a:pt x="37298" y="550662"/>
                    <a:pt x="7297" y="484469"/>
                    <a:pt x="0" y="432964"/>
                  </a:cubicBezTo>
                  <a:cubicBezTo>
                    <a:pt x="14669" y="294809"/>
                    <a:pt x="-8939" y="193137"/>
                    <a:pt x="0" y="1170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28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3006893" y="302934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关于北大软微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813591" y="544111"/>
            <a:ext cx="726352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zh-CN" altLang="en-US" sz="138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北大软微</a:t>
            </a:r>
          </a:p>
        </p:txBody>
      </p:sp>
    </p:spTree>
    <p:extLst>
      <p:ext uri="{BB962C8B-B14F-4D97-AF65-F5344CB8AC3E}">
        <p14:creationId xmlns:p14="http://schemas.microsoft.com/office/powerpoint/2010/main" val="150533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北大软微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9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03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E53305-3901-1671-A679-3CC27AD8F802}"/>
              </a:ext>
            </a:extLst>
          </p:cNvPr>
          <p:cNvSpPr txBox="1"/>
          <p:nvPr/>
        </p:nvSpPr>
        <p:spPr>
          <a:xfrm>
            <a:off x="5447928" y="559322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linkClick r:id="rId4"/>
              </a:rPr>
              <a:t>北京大学软件与微电子学院 </a:t>
            </a:r>
            <a:r>
              <a:rPr lang="en-US" altLang="zh-CN" sz="1200" dirty="0">
                <a:hlinkClick r:id="rId4"/>
              </a:rPr>
              <a:t>(pku.edu.cn)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980838-ADC8-8D79-7315-3DDF195EF33E}"/>
              </a:ext>
            </a:extLst>
          </p:cNvPr>
          <p:cNvSpPr txBox="1"/>
          <p:nvPr/>
        </p:nvSpPr>
        <p:spPr>
          <a:xfrm>
            <a:off x="191344" y="1115776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招生信息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94FCCCC-F0EF-C884-5AB1-5D5C3C497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4784"/>
            <a:ext cx="5331918" cy="489654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8159AEC-CF97-AEA4-D486-EB13A98B21EC}"/>
              </a:ext>
            </a:extLst>
          </p:cNvPr>
          <p:cNvSpPr txBox="1"/>
          <p:nvPr/>
        </p:nvSpPr>
        <p:spPr>
          <a:xfrm>
            <a:off x="5807968" y="1223497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软件相关招收</a:t>
            </a:r>
            <a:r>
              <a:rPr lang="en-US" altLang="zh-CN" dirty="0"/>
              <a:t>250</a:t>
            </a:r>
            <a:r>
              <a:rPr lang="zh-CN" altLang="en-US" dirty="0"/>
              <a:t>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153509-6D21-1F59-1F95-1D349B2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944" y="2636912"/>
            <a:ext cx="4833212" cy="20086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827F861-6D8F-D37A-76AC-18525C3CC1B0}"/>
              </a:ext>
            </a:extLst>
          </p:cNvPr>
          <p:cNvSpPr txBox="1"/>
          <p:nvPr/>
        </p:nvSpPr>
        <p:spPr>
          <a:xfrm>
            <a:off x="5735960" y="207233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分数线</a:t>
            </a:r>
          </a:p>
        </p:txBody>
      </p:sp>
    </p:spTree>
    <p:extLst>
      <p:ext uri="{BB962C8B-B14F-4D97-AF65-F5344CB8AC3E}">
        <p14:creationId xmlns:p14="http://schemas.microsoft.com/office/powerpoint/2010/main" val="408209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9540F3B-7A09-6BC8-05B7-41BF780C0628}"/>
              </a:ext>
            </a:extLst>
          </p:cNvPr>
          <p:cNvSpPr/>
          <p:nvPr/>
        </p:nvSpPr>
        <p:spPr>
          <a:xfrm>
            <a:off x="1719443" y="2793197"/>
            <a:ext cx="4680520" cy="550040"/>
          </a:xfrm>
          <a:custGeom>
            <a:avLst/>
            <a:gdLst>
              <a:gd name="connsiteX0" fmla="*/ 0 w 4680520"/>
              <a:gd name="connsiteY0" fmla="*/ 117076 h 550040"/>
              <a:gd name="connsiteX1" fmla="*/ 117076 w 4680520"/>
              <a:gd name="connsiteY1" fmla="*/ 0 h 550040"/>
              <a:gd name="connsiteX2" fmla="*/ 796735 w 4680520"/>
              <a:gd name="connsiteY2" fmla="*/ 0 h 550040"/>
              <a:gd name="connsiteX3" fmla="*/ 1298539 w 4680520"/>
              <a:gd name="connsiteY3" fmla="*/ 0 h 550040"/>
              <a:gd name="connsiteX4" fmla="*/ 1933735 w 4680520"/>
              <a:gd name="connsiteY4" fmla="*/ 0 h 550040"/>
              <a:gd name="connsiteX5" fmla="*/ 2480003 w 4680520"/>
              <a:gd name="connsiteY5" fmla="*/ 0 h 550040"/>
              <a:gd name="connsiteX6" fmla="*/ 3159662 w 4680520"/>
              <a:gd name="connsiteY6" fmla="*/ 0 h 550040"/>
              <a:gd name="connsiteX7" fmla="*/ 3705930 w 4680520"/>
              <a:gd name="connsiteY7" fmla="*/ 0 h 550040"/>
              <a:gd name="connsiteX8" fmla="*/ 4563444 w 4680520"/>
              <a:gd name="connsiteY8" fmla="*/ 0 h 550040"/>
              <a:gd name="connsiteX9" fmla="*/ 4680520 w 4680520"/>
              <a:gd name="connsiteY9" fmla="*/ 117076 h 550040"/>
              <a:gd name="connsiteX10" fmla="*/ 4680520 w 4680520"/>
              <a:gd name="connsiteY10" fmla="*/ 432964 h 550040"/>
              <a:gd name="connsiteX11" fmla="*/ 4563444 w 4680520"/>
              <a:gd name="connsiteY11" fmla="*/ 550040 h 550040"/>
              <a:gd name="connsiteX12" fmla="*/ 3839321 w 4680520"/>
              <a:gd name="connsiteY12" fmla="*/ 550040 h 550040"/>
              <a:gd name="connsiteX13" fmla="*/ 3293053 w 4680520"/>
              <a:gd name="connsiteY13" fmla="*/ 550040 h 550040"/>
              <a:gd name="connsiteX14" fmla="*/ 2791249 w 4680520"/>
              <a:gd name="connsiteY14" fmla="*/ 550040 h 550040"/>
              <a:gd name="connsiteX15" fmla="*/ 2244981 w 4680520"/>
              <a:gd name="connsiteY15" fmla="*/ 550040 h 550040"/>
              <a:gd name="connsiteX16" fmla="*/ 1654249 w 4680520"/>
              <a:gd name="connsiteY16" fmla="*/ 550040 h 550040"/>
              <a:gd name="connsiteX17" fmla="*/ 1019054 w 4680520"/>
              <a:gd name="connsiteY17" fmla="*/ 550040 h 550040"/>
              <a:gd name="connsiteX18" fmla="*/ 117076 w 4680520"/>
              <a:gd name="connsiteY18" fmla="*/ 550040 h 550040"/>
              <a:gd name="connsiteX19" fmla="*/ 0 w 4680520"/>
              <a:gd name="connsiteY19" fmla="*/ 432964 h 550040"/>
              <a:gd name="connsiteX20" fmla="*/ 0 w 4680520"/>
              <a:gd name="connsiteY20" fmla="*/ 117076 h 55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80520" h="550040" fill="none" extrusionOk="0">
                <a:moveTo>
                  <a:pt x="0" y="117076"/>
                </a:moveTo>
                <a:cubicBezTo>
                  <a:pt x="2562" y="57489"/>
                  <a:pt x="41581" y="5714"/>
                  <a:pt x="117076" y="0"/>
                </a:cubicBezTo>
                <a:cubicBezTo>
                  <a:pt x="430118" y="1033"/>
                  <a:pt x="560090" y="1395"/>
                  <a:pt x="796735" y="0"/>
                </a:cubicBezTo>
                <a:cubicBezTo>
                  <a:pt x="1033380" y="-1395"/>
                  <a:pt x="1133774" y="18256"/>
                  <a:pt x="1298539" y="0"/>
                </a:cubicBezTo>
                <a:cubicBezTo>
                  <a:pt x="1463304" y="-18256"/>
                  <a:pt x="1649564" y="29862"/>
                  <a:pt x="1933735" y="0"/>
                </a:cubicBezTo>
                <a:cubicBezTo>
                  <a:pt x="2217906" y="-29862"/>
                  <a:pt x="2208273" y="8077"/>
                  <a:pt x="2480003" y="0"/>
                </a:cubicBezTo>
                <a:cubicBezTo>
                  <a:pt x="2751733" y="-8077"/>
                  <a:pt x="2841956" y="13139"/>
                  <a:pt x="3159662" y="0"/>
                </a:cubicBezTo>
                <a:cubicBezTo>
                  <a:pt x="3477368" y="-13139"/>
                  <a:pt x="3558082" y="14929"/>
                  <a:pt x="3705930" y="0"/>
                </a:cubicBezTo>
                <a:cubicBezTo>
                  <a:pt x="3853778" y="-14929"/>
                  <a:pt x="4345676" y="-20967"/>
                  <a:pt x="4563444" y="0"/>
                </a:cubicBezTo>
                <a:cubicBezTo>
                  <a:pt x="4619941" y="8262"/>
                  <a:pt x="4676535" y="60944"/>
                  <a:pt x="4680520" y="117076"/>
                </a:cubicBezTo>
                <a:cubicBezTo>
                  <a:pt x="4689386" y="254839"/>
                  <a:pt x="4675240" y="346728"/>
                  <a:pt x="4680520" y="432964"/>
                </a:cubicBezTo>
                <a:cubicBezTo>
                  <a:pt x="4679196" y="498365"/>
                  <a:pt x="4633533" y="564754"/>
                  <a:pt x="4563444" y="550040"/>
                </a:cubicBezTo>
                <a:cubicBezTo>
                  <a:pt x="4208735" y="579156"/>
                  <a:pt x="4135130" y="571860"/>
                  <a:pt x="3839321" y="550040"/>
                </a:cubicBezTo>
                <a:cubicBezTo>
                  <a:pt x="3543512" y="528220"/>
                  <a:pt x="3507233" y="532036"/>
                  <a:pt x="3293053" y="550040"/>
                </a:cubicBezTo>
                <a:cubicBezTo>
                  <a:pt x="3078873" y="568044"/>
                  <a:pt x="3020365" y="544831"/>
                  <a:pt x="2791249" y="550040"/>
                </a:cubicBezTo>
                <a:cubicBezTo>
                  <a:pt x="2562133" y="555249"/>
                  <a:pt x="2371930" y="549342"/>
                  <a:pt x="2244981" y="550040"/>
                </a:cubicBezTo>
                <a:cubicBezTo>
                  <a:pt x="2118032" y="550738"/>
                  <a:pt x="1923525" y="574031"/>
                  <a:pt x="1654249" y="550040"/>
                </a:cubicBezTo>
                <a:cubicBezTo>
                  <a:pt x="1384973" y="526049"/>
                  <a:pt x="1300541" y="554658"/>
                  <a:pt x="1019054" y="550040"/>
                </a:cubicBezTo>
                <a:cubicBezTo>
                  <a:pt x="737567" y="545422"/>
                  <a:pt x="327195" y="505450"/>
                  <a:pt x="117076" y="550040"/>
                </a:cubicBezTo>
                <a:cubicBezTo>
                  <a:pt x="54823" y="556223"/>
                  <a:pt x="11298" y="502879"/>
                  <a:pt x="0" y="432964"/>
                </a:cubicBezTo>
                <a:cubicBezTo>
                  <a:pt x="-13716" y="316249"/>
                  <a:pt x="-14092" y="265926"/>
                  <a:pt x="0" y="117076"/>
                </a:cubicBezTo>
                <a:close/>
              </a:path>
              <a:path w="4680520" h="550040" stroke="0" extrusionOk="0">
                <a:moveTo>
                  <a:pt x="0" y="117076"/>
                </a:moveTo>
                <a:cubicBezTo>
                  <a:pt x="-6955" y="48127"/>
                  <a:pt x="47397" y="1884"/>
                  <a:pt x="117076" y="0"/>
                </a:cubicBezTo>
                <a:cubicBezTo>
                  <a:pt x="435103" y="-13560"/>
                  <a:pt x="552798" y="-14986"/>
                  <a:pt x="841199" y="0"/>
                </a:cubicBezTo>
                <a:cubicBezTo>
                  <a:pt x="1129600" y="14986"/>
                  <a:pt x="1259172" y="-13417"/>
                  <a:pt x="1431931" y="0"/>
                </a:cubicBezTo>
                <a:cubicBezTo>
                  <a:pt x="1604690" y="13417"/>
                  <a:pt x="1742587" y="-24469"/>
                  <a:pt x="1978199" y="0"/>
                </a:cubicBezTo>
                <a:cubicBezTo>
                  <a:pt x="2213811" y="24469"/>
                  <a:pt x="2463618" y="24653"/>
                  <a:pt x="2657858" y="0"/>
                </a:cubicBezTo>
                <a:cubicBezTo>
                  <a:pt x="2852098" y="-24653"/>
                  <a:pt x="3006279" y="-7947"/>
                  <a:pt x="3248589" y="0"/>
                </a:cubicBezTo>
                <a:cubicBezTo>
                  <a:pt x="3490899" y="7947"/>
                  <a:pt x="3755975" y="16344"/>
                  <a:pt x="3972712" y="0"/>
                </a:cubicBezTo>
                <a:cubicBezTo>
                  <a:pt x="4189449" y="-16344"/>
                  <a:pt x="4329983" y="9701"/>
                  <a:pt x="4563444" y="0"/>
                </a:cubicBezTo>
                <a:cubicBezTo>
                  <a:pt x="4619778" y="13772"/>
                  <a:pt x="4677670" y="49111"/>
                  <a:pt x="4680520" y="117076"/>
                </a:cubicBezTo>
                <a:cubicBezTo>
                  <a:pt x="4687484" y="250464"/>
                  <a:pt x="4690905" y="332417"/>
                  <a:pt x="4680520" y="432964"/>
                </a:cubicBezTo>
                <a:cubicBezTo>
                  <a:pt x="4688694" y="509791"/>
                  <a:pt x="4629606" y="565602"/>
                  <a:pt x="4563444" y="550040"/>
                </a:cubicBezTo>
                <a:cubicBezTo>
                  <a:pt x="4456560" y="563159"/>
                  <a:pt x="4185426" y="557659"/>
                  <a:pt x="4061640" y="550040"/>
                </a:cubicBezTo>
                <a:cubicBezTo>
                  <a:pt x="3937854" y="542421"/>
                  <a:pt x="3491808" y="534999"/>
                  <a:pt x="3337517" y="550040"/>
                </a:cubicBezTo>
                <a:cubicBezTo>
                  <a:pt x="3183226" y="565081"/>
                  <a:pt x="2974453" y="567332"/>
                  <a:pt x="2791249" y="550040"/>
                </a:cubicBezTo>
                <a:cubicBezTo>
                  <a:pt x="2608045" y="532748"/>
                  <a:pt x="2337123" y="548869"/>
                  <a:pt x="2156053" y="550040"/>
                </a:cubicBezTo>
                <a:cubicBezTo>
                  <a:pt x="1974983" y="551211"/>
                  <a:pt x="1672042" y="582113"/>
                  <a:pt x="1431931" y="550040"/>
                </a:cubicBezTo>
                <a:cubicBezTo>
                  <a:pt x="1191820" y="517967"/>
                  <a:pt x="929178" y="577595"/>
                  <a:pt x="796735" y="550040"/>
                </a:cubicBezTo>
                <a:cubicBezTo>
                  <a:pt x="664292" y="522485"/>
                  <a:pt x="334463" y="539308"/>
                  <a:pt x="117076" y="550040"/>
                </a:cubicBezTo>
                <a:cubicBezTo>
                  <a:pt x="37298" y="550662"/>
                  <a:pt x="7297" y="484469"/>
                  <a:pt x="0" y="432964"/>
                </a:cubicBezTo>
                <a:cubicBezTo>
                  <a:pt x="14669" y="294809"/>
                  <a:pt x="-8939" y="193137"/>
                  <a:pt x="0" y="117076"/>
                </a:cubicBezTo>
                <a:close/>
              </a:path>
            </a:pathLst>
          </a:cu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128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309B88-ADD4-0FF6-6AB0-946075BFCFE9}"/>
              </a:ext>
            </a:extLst>
          </p:cNvPr>
          <p:cNvSpPr txBox="1"/>
          <p:nvPr/>
        </p:nvSpPr>
        <p:spPr>
          <a:xfrm>
            <a:off x="2711964" y="1435150"/>
            <a:ext cx="2710999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blipFill>
                  <a:blip r:embed="rId3"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谢谢观看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9963626-F0A2-208C-14E1-118754433A76}"/>
              </a:ext>
            </a:extLst>
          </p:cNvPr>
          <p:cNvSpPr/>
          <p:nvPr/>
        </p:nvSpPr>
        <p:spPr>
          <a:xfrm>
            <a:off x="1621877" y="2705484"/>
            <a:ext cx="4680520" cy="550040"/>
          </a:xfrm>
          <a:custGeom>
            <a:avLst/>
            <a:gdLst>
              <a:gd name="connsiteX0" fmla="*/ 0 w 4680520"/>
              <a:gd name="connsiteY0" fmla="*/ 117076 h 550040"/>
              <a:gd name="connsiteX1" fmla="*/ 117076 w 4680520"/>
              <a:gd name="connsiteY1" fmla="*/ 0 h 550040"/>
              <a:gd name="connsiteX2" fmla="*/ 796735 w 4680520"/>
              <a:gd name="connsiteY2" fmla="*/ 0 h 550040"/>
              <a:gd name="connsiteX3" fmla="*/ 1298539 w 4680520"/>
              <a:gd name="connsiteY3" fmla="*/ 0 h 550040"/>
              <a:gd name="connsiteX4" fmla="*/ 1933735 w 4680520"/>
              <a:gd name="connsiteY4" fmla="*/ 0 h 550040"/>
              <a:gd name="connsiteX5" fmla="*/ 2480003 w 4680520"/>
              <a:gd name="connsiteY5" fmla="*/ 0 h 550040"/>
              <a:gd name="connsiteX6" fmla="*/ 3159662 w 4680520"/>
              <a:gd name="connsiteY6" fmla="*/ 0 h 550040"/>
              <a:gd name="connsiteX7" fmla="*/ 3705930 w 4680520"/>
              <a:gd name="connsiteY7" fmla="*/ 0 h 550040"/>
              <a:gd name="connsiteX8" fmla="*/ 4563444 w 4680520"/>
              <a:gd name="connsiteY8" fmla="*/ 0 h 550040"/>
              <a:gd name="connsiteX9" fmla="*/ 4680520 w 4680520"/>
              <a:gd name="connsiteY9" fmla="*/ 117076 h 550040"/>
              <a:gd name="connsiteX10" fmla="*/ 4680520 w 4680520"/>
              <a:gd name="connsiteY10" fmla="*/ 432964 h 550040"/>
              <a:gd name="connsiteX11" fmla="*/ 4563444 w 4680520"/>
              <a:gd name="connsiteY11" fmla="*/ 550040 h 550040"/>
              <a:gd name="connsiteX12" fmla="*/ 3839321 w 4680520"/>
              <a:gd name="connsiteY12" fmla="*/ 550040 h 550040"/>
              <a:gd name="connsiteX13" fmla="*/ 3293053 w 4680520"/>
              <a:gd name="connsiteY13" fmla="*/ 550040 h 550040"/>
              <a:gd name="connsiteX14" fmla="*/ 2791249 w 4680520"/>
              <a:gd name="connsiteY14" fmla="*/ 550040 h 550040"/>
              <a:gd name="connsiteX15" fmla="*/ 2244981 w 4680520"/>
              <a:gd name="connsiteY15" fmla="*/ 550040 h 550040"/>
              <a:gd name="connsiteX16" fmla="*/ 1654249 w 4680520"/>
              <a:gd name="connsiteY16" fmla="*/ 550040 h 550040"/>
              <a:gd name="connsiteX17" fmla="*/ 1019054 w 4680520"/>
              <a:gd name="connsiteY17" fmla="*/ 550040 h 550040"/>
              <a:gd name="connsiteX18" fmla="*/ 117076 w 4680520"/>
              <a:gd name="connsiteY18" fmla="*/ 550040 h 550040"/>
              <a:gd name="connsiteX19" fmla="*/ 0 w 4680520"/>
              <a:gd name="connsiteY19" fmla="*/ 432964 h 550040"/>
              <a:gd name="connsiteX20" fmla="*/ 0 w 4680520"/>
              <a:gd name="connsiteY20" fmla="*/ 117076 h 55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80520" h="550040" fill="none" extrusionOk="0">
                <a:moveTo>
                  <a:pt x="0" y="117076"/>
                </a:moveTo>
                <a:cubicBezTo>
                  <a:pt x="2562" y="57489"/>
                  <a:pt x="41581" y="5714"/>
                  <a:pt x="117076" y="0"/>
                </a:cubicBezTo>
                <a:cubicBezTo>
                  <a:pt x="430118" y="1033"/>
                  <a:pt x="560090" y="1395"/>
                  <a:pt x="796735" y="0"/>
                </a:cubicBezTo>
                <a:cubicBezTo>
                  <a:pt x="1033380" y="-1395"/>
                  <a:pt x="1133774" y="18256"/>
                  <a:pt x="1298539" y="0"/>
                </a:cubicBezTo>
                <a:cubicBezTo>
                  <a:pt x="1463304" y="-18256"/>
                  <a:pt x="1649564" y="29862"/>
                  <a:pt x="1933735" y="0"/>
                </a:cubicBezTo>
                <a:cubicBezTo>
                  <a:pt x="2217906" y="-29862"/>
                  <a:pt x="2208273" y="8077"/>
                  <a:pt x="2480003" y="0"/>
                </a:cubicBezTo>
                <a:cubicBezTo>
                  <a:pt x="2751733" y="-8077"/>
                  <a:pt x="2841956" y="13139"/>
                  <a:pt x="3159662" y="0"/>
                </a:cubicBezTo>
                <a:cubicBezTo>
                  <a:pt x="3477368" y="-13139"/>
                  <a:pt x="3558082" y="14929"/>
                  <a:pt x="3705930" y="0"/>
                </a:cubicBezTo>
                <a:cubicBezTo>
                  <a:pt x="3853778" y="-14929"/>
                  <a:pt x="4345676" y="-20967"/>
                  <a:pt x="4563444" y="0"/>
                </a:cubicBezTo>
                <a:cubicBezTo>
                  <a:pt x="4619941" y="8262"/>
                  <a:pt x="4676535" y="60944"/>
                  <a:pt x="4680520" y="117076"/>
                </a:cubicBezTo>
                <a:cubicBezTo>
                  <a:pt x="4689386" y="254839"/>
                  <a:pt x="4675240" y="346728"/>
                  <a:pt x="4680520" y="432964"/>
                </a:cubicBezTo>
                <a:cubicBezTo>
                  <a:pt x="4679196" y="498365"/>
                  <a:pt x="4633533" y="564754"/>
                  <a:pt x="4563444" y="550040"/>
                </a:cubicBezTo>
                <a:cubicBezTo>
                  <a:pt x="4208735" y="579156"/>
                  <a:pt x="4135130" y="571860"/>
                  <a:pt x="3839321" y="550040"/>
                </a:cubicBezTo>
                <a:cubicBezTo>
                  <a:pt x="3543512" y="528220"/>
                  <a:pt x="3507233" y="532036"/>
                  <a:pt x="3293053" y="550040"/>
                </a:cubicBezTo>
                <a:cubicBezTo>
                  <a:pt x="3078873" y="568044"/>
                  <a:pt x="3020365" y="544831"/>
                  <a:pt x="2791249" y="550040"/>
                </a:cubicBezTo>
                <a:cubicBezTo>
                  <a:pt x="2562133" y="555249"/>
                  <a:pt x="2371930" y="549342"/>
                  <a:pt x="2244981" y="550040"/>
                </a:cubicBezTo>
                <a:cubicBezTo>
                  <a:pt x="2118032" y="550738"/>
                  <a:pt x="1923525" y="574031"/>
                  <a:pt x="1654249" y="550040"/>
                </a:cubicBezTo>
                <a:cubicBezTo>
                  <a:pt x="1384973" y="526049"/>
                  <a:pt x="1300541" y="554658"/>
                  <a:pt x="1019054" y="550040"/>
                </a:cubicBezTo>
                <a:cubicBezTo>
                  <a:pt x="737567" y="545422"/>
                  <a:pt x="327195" y="505450"/>
                  <a:pt x="117076" y="550040"/>
                </a:cubicBezTo>
                <a:cubicBezTo>
                  <a:pt x="54823" y="556223"/>
                  <a:pt x="11298" y="502879"/>
                  <a:pt x="0" y="432964"/>
                </a:cubicBezTo>
                <a:cubicBezTo>
                  <a:pt x="-13716" y="316249"/>
                  <a:pt x="-14092" y="265926"/>
                  <a:pt x="0" y="117076"/>
                </a:cubicBezTo>
                <a:close/>
              </a:path>
              <a:path w="4680520" h="550040" stroke="0" extrusionOk="0">
                <a:moveTo>
                  <a:pt x="0" y="117076"/>
                </a:moveTo>
                <a:cubicBezTo>
                  <a:pt x="-6955" y="48127"/>
                  <a:pt x="47397" y="1884"/>
                  <a:pt x="117076" y="0"/>
                </a:cubicBezTo>
                <a:cubicBezTo>
                  <a:pt x="435103" y="-13560"/>
                  <a:pt x="552798" y="-14986"/>
                  <a:pt x="841199" y="0"/>
                </a:cubicBezTo>
                <a:cubicBezTo>
                  <a:pt x="1129600" y="14986"/>
                  <a:pt x="1259172" y="-13417"/>
                  <a:pt x="1431931" y="0"/>
                </a:cubicBezTo>
                <a:cubicBezTo>
                  <a:pt x="1604690" y="13417"/>
                  <a:pt x="1742587" y="-24469"/>
                  <a:pt x="1978199" y="0"/>
                </a:cubicBezTo>
                <a:cubicBezTo>
                  <a:pt x="2213811" y="24469"/>
                  <a:pt x="2463618" y="24653"/>
                  <a:pt x="2657858" y="0"/>
                </a:cubicBezTo>
                <a:cubicBezTo>
                  <a:pt x="2852098" y="-24653"/>
                  <a:pt x="3006279" y="-7947"/>
                  <a:pt x="3248589" y="0"/>
                </a:cubicBezTo>
                <a:cubicBezTo>
                  <a:pt x="3490899" y="7947"/>
                  <a:pt x="3755975" y="16344"/>
                  <a:pt x="3972712" y="0"/>
                </a:cubicBezTo>
                <a:cubicBezTo>
                  <a:pt x="4189449" y="-16344"/>
                  <a:pt x="4329983" y="9701"/>
                  <a:pt x="4563444" y="0"/>
                </a:cubicBezTo>
                <a:cubicBezTo>
                  <a:pt x="4619778" y="13772"/>
                  <a:pt x="4677670" y="49111"/>
                  <a:pt x="4680520" y="117076"/>
                </a:cubicBezTo>
                <a:cubicBezTo>
                  <a:pt x="4687484" y="250464"/>
                  <a:pt x="4690905" y="332417"/>
                  <a:pt x="4680520" y="432964"/>
                </a:cubicBezTo>
                <a:cubicBezTo>
                  <a:pt x="4688694" y="509791"/>
                  <a:pt x="4629606" y="565602"/>
                  <a:pt x="4563444" y="550040"/>
                </a:cubicBezTo>
                <a:cubicBezTo>
                  <a:pt x="4456560" y="563159"/>
                  <a:pt x="4185426" y="557659"/>
                  <a:pt x="4061640" y="550040"/>
                </a:cubicBezTo>
                <a:cubicBezTo>
                  <a:pt x="3937854" y="542421"/>
                  <a:pt x="3491808" y="534999"/>
                  <a:pt x="3337517" y="550040"/>
                </a:cubicBezTo>
                <a:cubicBezTo>
                  <a:pt x="3183226" y="565081"/>
                  <a:pt x="2974453" y="567332"/>
                  <a:pt x="2791249" y="550040"/>
                </a:cubicBezTo>
                <a:cubicBezTo>
                  <a:pt x="2608045" y="532748"/>
                  <a:pt x="2337123" y="548869"/>
                  <a:pt x="2156053" y="550040"/>
                </a:cubicBezTo>
                <a:cubicBezTo>
                  <a:pt x="1974983" y="551211"/>
                  <a:pt x="1672042" y="582113"/>
                  <a:pt x="1431931" y="550040"/>
                </a:cubicBezTo>
                <a:cubicBezTo>
                  <a:pt x="1191820" y="517967"/>
                  <a:pt x="929178" y="577595"/>
                  <a:pt x="796735" y="550040"/>
                </a:cubicBezTo>
                <a:cubicBezTo>
                  <a:pt x="664292" y="522485"/>
                  <a:pt x="334463" y="539308"/>
                  <a:pt x="117076" y="550040"/>
                </a:cubicBezTo>
                <a:cubicBezTo>
                  <a:pt x="37298" y="550662"/>
                  <a:pt x="7297" y="484469"/>
                  <a:pt x="0" y="432964"/>
                </a:cubicBezTo>
                <a:cubicBezTo>
                  <a:pt x="14669" y="294809"/>
                  <a:pt x="-8939" y="193137"/>
                  <a:pt x="0" y="117076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128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85707" y="282620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谢谢观看</a:t>
            </a:r>
            <a:endParaRPr lang="en-US" altLang="zh-CN" sz="1400" dirty="0">
              <a:blipFill dpi="0" rotWithShape="1">
                <a:blip r:embed="rId3"/>
                <a:srcRect/>
                <a:stretch>
                  <a:fillRect/>
                </a:stretch>
              </a:blipFill>
            </a:endParaRPr>
          </a:p>
          <a:p>
            <a:endParaRPr lang="zh-CN" altLang="en-US" sz="1400" dirty="0">
              <a:blipFill dpi="0" rotWithShape="1">
                <a:blip r:embed="rId3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E20F47-E6AF-6536-6B9B-36AF73E819C7}"/>
              </a:ext>
            </a:extLst>
          </p:cNvPr>
          <p:cNvSpPr txBox="1"/>
          <p:nvPr/>
        </p:nvSpPr>
        <p:spPr>
          <a:xfrm>
            <a:off x="1600615" y="3630024"/>
            <a:ext cx="5667673" cy="148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2351150034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微信：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zxl2351150034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6" name="图形 1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EF43B606-DE30-1456-D87A-141816A4C403}"/>
              </a:ext>
            </a:extLst>
          </p:cNvPr>
          <p:cNvGrpSpPr/>
          <p:nvPr/>
        </p:nvGrpSpPr>
        <p:grpSpPr>
          <a:xfrm rot="1895490">
            <a:off x="7993935" y="679170"/>
            <a:ext cx="3003113" cy="5499659"/>
            <a:chOff x="7197343" y="1612049"/>
            <a:chExt cx="1253553" cy="2295656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866C991-7185-EC21-5891-CE44D48E231A}"/>
                </a:ext>
              </a:extLst>
            </p:cNvPr>
            <p:cNvSpPr/>
            <p:nvPr/>
          </p:nvSpPr>
          <p:spPr>
            <a:xfrm>
              <a:off x="7197343" y="1612049"/>
              <a:ext cx="1253553" cy="2295656"/>
            </a:xfrm>
            <a:custGeom>
              <a:avLst/>
              <a:gdLst>
                <a:gd name="connsiteX0" fmla="*/ 714275 w 1253553"/>
                <a:gd name="connsiteY0" fmla="*/ 1775839 h 2295656"/>
                <a:gd name="connsiteX1" fmla="*/ 688460 w 1253553"/>
                <a:gd name="connsiteY1" fmla="*/ 1885679 h 2295656"/>
                <a:gd name="connsiteX2" fmla="*/ 679123 w 1253553"/>
                <a:gd name="connsiteY2" fmla="*/ 1933734 h 2295656"/>
                <a:gd name="connsiteX3" fmla="*/ 594541 w 1253553"/>
                <a:gd name="connsiteY3" fmla="*/ 1830896 h 2295656"/>
                <a:gd name="connsiteX4" fmla="*/ 574357 w 1253553"/>
                <a:gd name="connsiteY4" fmla="*/ 1853688 h 2295656"/>
                <a:gd name="connsiteX5" fmla="*/ 583144 w 1253553"/>
                <a:gd name="connsiteY5" fmla="*/ 1733413 h 2295656"/>
                <a:gd name="connsiteX6" fmla="*/ 515863 w 1253553"/>
                <a:gd name="connsiteY6" fmla="*/ 1743711 h 2295656"/>
                <a:gd name="connsiteX7" fmla="*/ 550465 w 1253553"/>
                <a:gd name="connsiteY7" fmla="*/ 1674511 h 2295656"/>
                <a:gd name="connsiteX8" fmla="*/ 640540 w 1253553"/>
                <a:gd name="connsiteY8" fmla="*/ 1675610 h 2295656"/>
                <a:gd name="connsiteX9" fmla="*/ 687637 w 1253553"/>
                <a:gd name="connsiteY9" fmla="*/ 1671354 h 2295656"/>
                <a:gd name="connsiteX10" fmla="*/ 730889 w 1253553"/>
                <a:gd name="connsiteY10" fmla="*/ 1671216 h 2295656"/>
                <a:gd name="connsiteX11" fmla="*/ 714275 w 1253553"/>
                <a:gd name="connsiteY11" fmla="*/ 1775839 h 2295656"/>
                <a:gd name="connsiteX12" fmla="*/ 499798 w 1253553"/>
                <a:gd name="connsiteY12" fmla="*/ 1751949 h 2295656"/>
                <a:gd name="connsiteX13" fmla="*/ 509684 w 1253553"/>
                <a:gd name="connsiteY13" fmla="*/ 1766640 h 2295656"/>
                <a:gd name="connsiteX14" fmla="*/ 565981 w 1253553"/>
                <a:gd name="connsiteY14" fmla="*/ 1743848 h 2295656"/>
                <a:gd name="connsiteX15" fmla="*/ 568040 w 1253553"/>
                <a:gd name="connsiteY15" fmla="*/ 1898722 h 2295656"/>
                <a:gd name="connsiteX16" fmla="*/ 614588 w 1253553"/>
                <a:gd name="connsiteY16" fmla="*/ 1836114 h 2295656"/>
                <a:gd name="connsiteX17" fmla="*/ 670885 w 1253553"/>
                <a:gd name="connsiteY17" fmla="*/ 1941285 h 2295656"/>
                <a:gd name="connsiteX18" fmla="*/ 699720 w 1253553"/>
                <a:gd name="connsiteY18" fmla="*/ 1965450 h 2295656"/>
                <a:gd name="connsiteX19" fmla="*/ 706173 w 1253553"/>
                <a:gd name="connsiteY19" fmla="*/ 1802887 h 2295656"/>
                <a:gd name="connsiteX20" fmla="*/ 737480 w 1253553"/>
                <a:gd name="connsiteY20" fmla="*/ 1756891 h 2295656"/>
                <a:gd name="connsiteX21" fmla="*/ 747915 w 1253553"/>
                <a:gd name="connsiteY21" fmla="*/ 1673138 h 2295656"/>
                <a:gd name="connsiteX22" fmla="*/ 786225 w 1253553"/>
                <a:gd name="connsiteY22" fmla="*/ 1669981 h 2295656"/>
                <a:gd name="connsiteX23" fmla="*/ 793502 w 1253553"/>
                <a:gd name="connsiteY23" fmla="*/ 1690576 h 2295656"/>
                <a:gd name="connsiteX24" fmla="*/ 802976 w 1253553"/>
                <a:gd name="connsiteY24" fmla="*/ 1757990 h 2295656"/>
                <a:gd name="connsiteX25" fmla="*/ 816707 w 1253553"/>
                <a:gd name="connsiteY25" fmla="*/ 1848196 h 2295656"/>
                <a:gd name="connsiteX26" fmla="*/ 799956 w 1253553"/>
                <a:gd name="connsiteY26" fmla="*/ 1828562 h 2295656"/>
                <a:gd name="connsiteX27" fmla="*/ 779771 w 1253553"/>
                <a:gd name="connsiteY27" fmla="*/ 1820049 h 2295656"/>
                <a:gd name="connsiteX28" fmla="*/ 777849 w 1253553"/>
                <a:gd name="connsiteY28" fmla="*/ 2056343 h 2295656"/>
                <a:gd name="connsiteX29" fmla="*/ 773180 w 1253553"/>
                <a:gd name="connsiteY29" fmla="*/ 2066228 h 2295656"/>
                <a:gd name="connsiteX30" fmla="*/ 730614 w 1253553"/>
                <a:gd name="connsiteY30" fmla="*/ 1983574 h 2295656"/>
                <a:gd name="connsiteX31" fmla="*/ 687225 w 1253553"/>
                <a:gd name="connsiteY31" fmla="*/ 2098906 h 2295656"/>
                <a:gd name="connsiteX32" fmla="*/ 675828 w 1253553"/>
                <a:gd name="connsiteY32" fmla="*/ 2151629 h 2295656"/>
                <a:gd name="connsiteX33" fmla="*/ 642599 w 1253553"/>
                <a:gd name="connsiteY33" fmla="*/ 2252407 h 2295656"/>
                <a:gd name="connsiteX34" fmla="*/ 626534 w 1253553"/>
                <a:gd name="connsiteY34" fmla="*/ 2108654 h 2295656"/>
                <a:gd name="connsiteX35" fmla="*/ 588774 w 1253553"/>
                <a:gd name="connsiteY35" fmla="*/ 1990164 h 2295656"/>
                <a:gd name="connsiteX36" fmla="*/ 489774 w 1253553"/>
                <a:gd name="connsiteY36" fmla="*/ 2113734 h 2295656"/>
                <a:gd name="connsiteX37" fmla="*/ 486341 w 1253553"/>
                <a:gd name="connsiteY37" fmla="*/ 1813047 h 2295656"/>
                <a:gd name="connsiteX38" fmla="*/ 443226 w 1253553"/>
                <a:gd name="connsiteY38" fmla="*/ 1829249 h 2295656"/>
                <a:gd name="connsiteX39" fmla="*/ 468766 w 1253553"/>
                <a:gd name="connsiteY39" fmla="*/ 1662841 h 2295656"/>
                <a:gd name="connsiteX40" fmla="*/ 528633 w 1253553"/>
                <a:gd name="connsiteY40" fmla="*/ 1671765 h 2295656"/>
                <a:gd name="connsiteX41" fmla="*/ 499798 w 1253553"/>
                <a:gd name="connsiteY41" fmla="*/ 1751949 h 2295656"/>
                <a:gd name="connsiteX42" fmla="*/ 563921 w 1253553"/>
                <a:gd name="connsiteY42" fmla="*/ 1641697 h 2295656"/>
                <a:gd name="connsiteX43" fmla="*/ 588911 w 1253553"/>
                <a:gd name="connsiteY43" fmla="*/ 1513321 h 2295656"/>
                <a:gd name="connsiteX44" fmla="*/ 592481 w 1253553"/>
                <a:gd name="connsiteY44" fmla="*/ 1504259 h 2295656"/>
                <a:gd name="connsiteX45" fmla="*/ 619806 w 1253553"/>
                <a:gd name="connsiteY45" fmla="*/ 1560690 h 2295656"/>
                <a:gd name="connsiteX46" fmla="*/ 622552 w 1253553"/>
                <a:gd name="connsiteY46" fmla="*/ 1621926 h 2295656"/>
                <a:gd name="connsiteX47" fmla="*/ 619669 w 1253553"/>
                <a:gd name="connsiteY47" fmla="*/ 1638813 h 2295656"/>
                <a:gd name="connsiteX48" fmla="*/ 563921 w 1253553"/>
                <a:gd name="connsiteY48" fmla="*/ 1641697 h 2295656"/>
                <a:gd name="connsiteX49" fmla="*/ 667452 w 1253553"/>
                <a:gd name="connsiteY49" fmla="*/ 1537623 h 2295656"/>
                <a:gd name="connsiteX50" fmla="*/ 693129 w 1253553"/>
                <a:gd name="connsiteY50" fmla="*/ 1640324 h 2295656"/>
                <a:gd name="connsiteX51" fmla="*/ 639166 w 1253553"/>
                <a:gd name="connsiteY51" fmla="*/ 1637715 h 2295656"/>
                <a:gd name="connsiteX52" fmla="*/ 638480 w 1253553"/>
                <a:gd name="connsiteY52" fmla="*/ 1580186 h 2295656"/>
                <a:gd name="connsiteX53" fmla="*/ 656879 w 1253553"/>
                <a:gd name="connsiteY53" fmla="*/ 1546136 h 2295656"/>
                <a:gd name="connsiteX54" fmla="*/ 664569 w 1253553"/>
                <a:gd name="connsiteY54" fmla="*/ 1539683 h 2295656"/>
                <a:gd name="connsiteX55" fmla="*/ 667452 w 1253553"/>
                <a:gd name="connsiteY55" fmla="*/ 1537623 h 2295656"/>
                <a:gd name="connsiteX56" fmla="*/ 717570 w 1253553"/>
                <a:gd name="connsiteY56" fmla="*/ 1507555 h 2295656"/>
                <a:gd name="connsiteX57" fmla="*/ 734871 w 1253553"/>
                <a:gd name="connsiteY57" fmla="*/ 1641148 h 2295656"/>
                <a:gd name="connsiteX58" fmla="*/ 707409 w 1253553"/>
                <a:gd name="connsiteY58" fmla="*/ 1639500 h 2295656"/>
                <a:gd name="connsiteX59" fmla="*/ 692442 w 1253553"/>
                <a:gd name="connsiteY59" fmla="*/ 1562063 h 2295656"/>
                <a:gd name="connsiteX60" fmla="*/ 717570 w 1253553"/>
                <a:gd name="connsiteY60" fmla="*/ 1507555 h 2295656"/>
                <a:gd name="connsiteX61" fmla="*/ 726495 w 1253553"/>
                <a:gd name="connsiteY61" fmla="*/ 1486822 h 2295656"/>
                <a:gd name="connsiteX62" fmla="*/ 746817 w 1253553"/>
                <a:gd name="connsiteY62" fmla="*/ 1464030 h 2295656"/>
                <a:gd name="connsiteX63" fmla="*/ 787735 w 1253553"/>
                <a:gd name="connsiteY63" fmla="*/ 1558218 h 2295656"/>
                <a:gd name="connsiteX64" fmla="*/ 746680 w 1253553"/>
                <a:gd name="connsiteY64" fmla="*/ 1637303 h 2295656"/>
                <a:gd name="connsiteX65" fmla="*/ 743384 w 1253553"/>
                <a:gd name="connsiteY65" fmla="*/ 1555198 h 2295656"/>
                <a:gd name="connsiteX66" fmla="*/ 726495 w 1253553"/>
                <a:gd name="connsiteY66" fmla="*/ 1486822 h 2295656"/>
                <a:gd name="connsiteX67" fmla="*/ 541952 w 1253553"/>
                <a:gd name="connsiteY67" fmla="*/ 1639500 h 2295656"/>
                <a:gd name="connsiteX68" fmla="*/ 502681 w 1253553"/>
                <a:gd name="connsiteY68" fmla="*/ 1638539 h 2295656"/>
                <a:gd name="connsiteX69" fmla="*/ 543325 w 1253553"/>
                <a:gd name="connsiteY69" fmla="*/ 1501513 h 2295656"/>
                <a:gd name="connsiteX70" fmla="*/ 573533 w 1253553"/>
                <a:gd name="connsiteY70" fmla="*/ 1476799 h 2295656"/>
                <a:gd name="connsiteX71" fmla="*/ 558154 w 1253553"/>
                <a:gd name="connsiteY71" fmla="*/ 1553001 h 2295656"/>
                <a:gd name="connsiteX72" fmla="*/ 541952 w 1253553"/>
                <a:gd name="connsiteY72" fmla="*/ 1639500 h 2295656"/>
                <a:gd name="connsiteX73" fmla="*/ 491285 w 1253553"/>
                <a:gd name="connsiteY73" fmla="*/ 1634420 h 2295656"/>
                <a:gd name="connsiteX74" fmla="*/ 455035 w 1253553"/>
                <a:gd name="connsiteY74" fmla="*/ 1625358 h 2295656"/>
                <a:gd name="connsiteX75" fmla="*/ 547307 w 1253553"/>
                <a:gd name="connsiteY75" fmla="*/ 1460461 h 2295656"/>
                <a:gd name="connsiteX76" fmla="*/ 491285 w 1253553"/>
                <a:gd name="connsiteY76" fmla="*/ 1634420 h 2295656"/>
                <a:gd name="connsiteX77" fmla="*/ 51895 w 1253553"/>
                <a:gd name="connsiteY77" fmla="*/ 1573459 h 2295656"/>
                <a:gd name="connsiteX78" fmla="*/ 132496 w 1253553"/>
                <a:gd name="connsiteY78" fmla="*/ 1197806 h 2295656"/>
                <a:gd name="connsiteX79" fmla="*/ 244815 w 1253553"/>
                <a:gd name="connsiteY79" fmla="*/ 1026730 h 2295656"/>
                <a:gd name="connsiteX80" fmla="*/ 349856 w 1253553"/>
                <a:gd name="connsiteY80" fmla="*/ 958904 h 2295656"/>
                <a:gd name="connsiteX81" fmla="*/ 408212 w 1253553"/>
                <a:gd name="connsiteY81" fmla="*/ 1230483 h 2295656"/>
                <a:gd name="connsiteX82" fmla="*/ 443089 w 1253553"/>
                <a:gd name="connsiteY82" fmla="*/ 1306822 h 2295656"/>
                <a:gd name="connsiteX83" fmla="*/ 371963 w 1253553"/>
                <a:gd name="connsiteY83" fmla="*/ 1317531 h 2295656"/>
                <a:gd name="connsiteX84" fmla="*/ 311135 w 1253553"/>
                <a:gd name="connsiteY84" fmla="*/ 1337989 h 2295656"/>
                <a:gd name="connsiteX85" fmla="*/ 207466 w 1253553"/>
                <a:gd name="connsiteY85" fmla="*/ 1397028 h 2295656"/>
                <a:gd name="connsiteX86" fmla="*/ 124532 w 1253553"/>
                <a:gd name="connsiteY86" fmla="*/ 1476799 h 2295656"/>
                <a:gd name="connsiteX87" fmla="*/ 51895 w 1253553"/>
                <a:gd name="connsiteY87" fmla="*/ 1573459 h 2295656"/>
                <a:gd name="connsiteX88" fmla="*/ 990541 w 1253553"/>
                <a:gd name="connsiteY88" fmla="*/ 963297 h 2295656"/>
                <a:gd name="connsiteX89" fmla="*/ 1118787 w 1253553"/>
                <a:gd name="connsiteY89" fmla="*/ 1042794 h 2295656"/>
                <a:gd name="connsiteX90" fmla="*/ 1178929 w 1253553"/>
                <a:gd name="connsiteY90" fmla="*/ 1193275 h 2295656"/>
                <a:gd name="connsiteX91" fmla="*/ 1175908 w 1253553"/>
                <a:gd name="connsiteY91" fmla="*/ 1490117 h 2295656"/>
                <a:gd name="connsiteX92" fmla="*/ 1165198 w 1253553"/>
                <a:gd name="connsiteY92" fmla="*/ 1586914 h 2295656"/>
                <a:gd name="connsiteX93" fmla="*/ 1043679 w 1253553"/>
                <a:gd name="connsiteY93" fmla="*/ 1409385 h 2295656"/>
                <a:gd name="connsiteX94" fmla="*/ 847602 w 1253553"/>
                <a:gd name="connsiteY94" fmla="*/ 1295838 h 2295656"/>
                <a:gd name="connsiteX95" fmla="*/ 886460 w 1253553"/>
                <a:gd name="connsiteY95" fmla="*/ 1214556 h 2295656"/>
                <a:gd name="connsiteX96" fmla="*/ 959646 w 1253553"/>
                <a:gd name="connsiteY96" fmla="*/ 1051718 h 2295656"/>
                <a:gd name="connsiteX97" fmla="*/ 990541 w 1253553"/>
                <a:gd name="connsiteY97" fmla="*/ 963297 h 2295656"/>
                <a:gd name="connsiteX98" fmla="*/ 466020 w 1253553"/>
                <a:gd name="connsiteY98" fmla="*/ 1253687 h 2295656"/>
                <a:gd name="connsiteX99" fmla="*/ 610743 w 1253553"/>
                <a:gd name="connsiteY99" fmla="*/ 1284854 h 2295656"/>
                <a:gd name="connsiteX100" fmla="*/ 756703 w 1253553"/>
                <a:gd name="connsiteY100" fmla="*/ 1284442 h 2295656"/>
                <a:gd name="connsiteX101" fmla="*/ 672121 w 1253553"/>
                <a:gd name="connsiteY101" fmla="*/ 1462657 h 2295656"/>
                <a:gd name="connsiteX102" fmla="*/ 623239 w 1253553"/>
                <a:gd name="connsiteY102" fmla="*/ 1504671 h 2295656"/>
                <a:gd name="connsiteX103" fmla="*/ 542089 w 1253553"/>
                <a:gd name="connsiteY103" fmla="*/ 1383298 h 2295656"/>
                <a:gd name="connsiteX104" fmla="*/ 466020 w 1253553"/>
                <a:gd name="connsiteY104" fmla="*/ 1253687 h 2295656"/>
                <a:gd name="connsiteX105" fmla="*/ 449817 w 1253553"/>
                <a:gd name="connsiteY105" fmla="*/ 1227051 h 2295656"/>
                <a:gd name="connsiteX106" fmla="*/ 436361 w 1253553"/>
                <a:gd name="connsiteY106" fmla="*/ 1184488 h 2295656"/>
                <a:gd name="connsiteX107" fmla="*/ 426063 w 1253553"/>
                <a:gd name="connsiteY107" fmla="*/ 1142886 h 2295656"/>
                <a:gd name="connsiteX108" fmla="*/ 413156 w 1253553"/>
                <a:gd name="connsiteY108" fmla="*/ 1053503 h 2295656"/>
                <a:gd name="connsiteX109" fmla="*/ 405741 w 1253553"/>
                <a:gd name="connsiteY109" fmla="*/ 857302 h 2295656"/>
                <a:gd name="connsiteX110" fmla="*/ 519570 w 1253553"/>
                <a:gd name="connsiteY110" fmla="*/ 908514 h 2295656"/>
                <a:gd name="connsiteX111" fmla="*/ 807782 w 1253553"/>
                <a:gd name="connsiteY111" fmla="*/ 945448 h 2295656"/>
                <a:gd name="connsiteX112" fmla="*/ 870532 w 1253553"/>
                <a:gd name="connsiteY112" fmla="*/ 927325 h 2295656"/>
                <a:gd name="connsiteX113" fmla="*/ 934656 w 1253553"/>
                <a:gd name="connsiteY113" fmla="*/ 905357 h 2295656"/>
                <a:gd name="connsiteX114" fmla="*/ 795974 w 1253553"/>
                <a:gd name="connsiteY114" fmla="*/ 1226501 h 2295656"/>
                <a:gd name="connsiteX115" fmla="*/ 689147 w 1253553"/>
                <a:gd name="connsiteY115" fmla="*/ 1249293 h 2295656"/>
                <a:gd name="connsiteX116" fmla="*/ 566118 w 1253553"/>
                <a:gd name="connsiteY116" fmla="*/ 1247234 h 2295656"/>
                <a:gd name="connsiteX117" fmla="*/ 568590 w 1253553"/>
                <a:gd name="connsiteY117" fmla="*/ 1187508 h 2295656"/>
                <a:gd name="connsiteX118" fmla="*/ 569963 w 1253553"/>
                <a:gd name="connsiteY118" fmla="*/ 1133137 h 2295656"/>
                <a:gd name="connsiteX119" fmla="*/ 551014 w 1253553"/>
                <a:gd name="connsiteY119" fmla="*/ 1242840 h 2295656"/>
                <a:gd name="connsiteX120" fmla="*/ 449817 w 1253553"/>
                <a:gd name="connsiteY120" fmla="*/ 1227051 h 2295656"/>
                <a:gd name="connsiteX121" fmla="*/ 408899 w 1253553"/>
                <a:gd name="connsiteY121" fmla="*/ 826272 h 2295656"/>
                <a:gd name="connsiteX122" fmla="*/ 435400 w 1253553"/>
                <a:gd name="connsiteY122" fmla="*/ 578857 h 2295656"/>
                <a:gd name="connsiteX123" fmla="*/ 457644 w 1253553"/>
                <a:gd name="connsiteY123" fmla="*/ 463662 h 2295656"/>
                <a:gd name="connsiteX124" fmla="*/ 474121 w 1253553"/>
                <a:gd name="connsiteY124" fmla="*/ 411488 h 2295656"/>
                <a:gd name="connsiteX125" fmla="*/ 485929 w 1253553"/>
                <a:gd name="connsiteY125" fmla="*/ 359589 h 2295656"/>
                <a:gd name="connsiteX126" fmla="*/ 575318 w 1253553"/>
                <a:gd name="connsiteY126" fmla="*/ 173685 h 2295656"/>
                <a:gd name="connsiteX127" fmla="*/ 713313 w 1253553"/>
                <a:gd name="connsiteY127" fmla="*/ 41465 h 2295656"/>
                <a:gd name="connsiteX128" fmla="*/ 819728 w 1253553"/>
                <a:gd name="connsiteY128" fmla="*/ 158307 h 2295656"/>
                <a:gd name="connsiteX129" fmla="*/ 960333 w 1253553"/>
                <a:gd name="connsiteY129" fmla="*/ 455424 h 2295656"/>
                <a:gd name="connsiteX130" fmla="*/ 940835 w 1253553"/>
                <a:gd name="connsiteY130" fmla="*/ 848240 h 2295656"/>
                <a:gd name="connsiteX131" fmla="*/ 768512 w 1253553"/>
                <a:gd name="connsiteY131" fmla="*/ 895334 h 2295656"/>
                <a:gd name="connsiteX132" fmla="*/ 408899 w 1253553"/>
                <a:gd name="connsiteY132" fmla="*/ 826272 h 2295656"/>
                <a:gd name="connsiteX133" fmla="*/ 349444 w 1253553"/>
                <a:gd name="connsiteY133" fmla="*/ 942428 h 2295656"/>
                <a:gd name="connsiteX134" fmla="*/ 80730 w 1253553"/>
                <a:gd name="connsiteY134" fmla="*/ 1175426 h 2295656"/>
                <a:gd name="connsiteX135" fmla="*/ 3150 w 1253553"/>
                <a:gd name="connsiteY135" fmla="*/ 1589660 h 2295656"/>
                <a:gd name="connsiteX136" fmla="*/ 30887 w 1253553"/>
                <a:gd name="connsiteY136" fmla="*/ 1640598 h 2295656"/>
                <a:gd name="connsiteX137" fmla="*/ 83339 w 1253553"/>
                <a:gd name="connsiteY137" fmla="*/ 1603253 h 2295656"/>
                <a:gd name="connsiteX138" fmla="*/ 100915 w 1253553"/>
                <a:gd name="connsiteY138" fmla="*/ 1577852 h 2295656"/>
                <a:gd name="connsiteX139" fmla="*/ 120962 w 1253553"/>
                <a:gd name="connsiteY139" fmla="*/ 1550667 h 2295656"/>
                <a:gd name="connsiteX140" fmla="*/ 183987 w 1253553"/>
                <a:gd name="connsiteY140" fmla="*/ 1476387 h 2295656"/>
                <a:gd name="connsiteX141" fmla="*/ 262665 w 1253553"/>
                <a:gd name="connsiteY141" fmla="*/ 1417623 h 2295656"/>
                <a:gd name="connsiteX142" fmla="*/ 286968 w 1253553"/>
                <a:gd name="connsiteY142" fmla="*/ 1399499 h 2295656"/>
                <a:gd name="connsiteX143" fmla="*/ 464509 w 1253553"/>
                <a:gd name="connsiteY143" fmla="*/ 1343344 h 2295656"/>
                <a:gd name="connsiteX144" fmla="*/ 533576 w 1253553"/>
                <a:gd name="connsiteY144" fmla="*/ 1435197 h 2295656"/>
                <a:gd name="connsiteX145" fmla="*/ 478515 w 1253553"/>
                <a:gd name="connsiteY145" fmla="*/ 1475014 h 2295656"/>
                <a:gd name="connsiteX146" fmla="*/ 441441 w 1253553"/>
                <a:gd name="connsiteY146" fmla="*/ 1528699 h 2295656"/>
                <a:gd name="connsiteX147" fmla="*/ 451053 w 1253553"/>
                <a:gd name="connsiteY147" fmla="*/ 1654191 h 2295656"/>
                <a:gd name="connsiteX148" fmla="*/ 427848 w 1253553"/>
                <a:gd name="connsiteY148" fmla="*/ 1842704 h 2295656"/>
                <a:gd name="connsiteX149" fmla="*/ 442677 w 1253553"/>
                <a:gd name="connsiteY149" fmla="*/ 1853963 h 2295656"/>
                <a:gd name="connsiteX150" fmla="*/ 469315 w 1253553"/>
                <a:gd name="connsiteY150" fmla="*/ 1841331 h 2295656"/>
                <a:gd name="connsiteX151" fmla="*/ 478515 w 1253553"/>
                <a:gd name="connsiteY151" fmla="*/ 1997029 h 2295656"/>
                <a:gd name="connsiteX152" fmla="*/ 487577 w 1253553"/>
                <a:gd name="connsiteY152" fmla="*/ 2141057 h 2295656"/>
                <a:gd name="connsiteX153" fmla="*/ 588911 w 1253553"/>
                <a:gd name="connsiteY153" fmla="*/ 2008013 h 2295656"/>
                <a:gd name="connsiteX154" fmla="*/ 621454 w 1253553"/>
                <a:gd name="connsiteY154" fmla="*/ 2235794 h 2295656"/>
                <a:gd name="connsiteX155" fmla="*/ 648229 w 1253553"/>
                <a:gd name="connsiteY155" fmla="*/ 2295657 h 2295656"/>
                <a:gd name="connsiteX156" fmla="*/ 699994 w 1253553"/>
                <a:gd name="connsiteY156" fmla="*/ 2125954 h 2295656"/>
                <a:gd name="connsiteX157" fmla="*/ 710567 w 1253553"/>
                <a:gd name="connsiteY157" fmla="*/ 2090668 h 2295656"/>
                <a:gd name="connsiteX158" fmla="*/ 718806 w 1253553"/>
                <a:gd name="connsiteY158" fmla="*/ 2006778 h 2295656"/>
                <a:gd name="connsiteX159" fmla="*/ 731850 w 1253553"/>
                <a:gd name="connsiteY159" fmla="*/ 2012681 h 2295656"/>
                <a:gd name="connsiteX160" fmla="*/ 793365 w 1253553"/>
                <a:gd name="connsiteY160" fmla="*/ 2111400 h 2295656"/>
                <a:gd name="connsiteX161" fmla="*/ 791305 w 1253553"/>
                <a:gd name="connsiteY161" fmla="*/ 1852452 h 2295656"/>
                <a:gd name="connsiteX162" fmla="*/ 816570 w 1253553"/>
                <a:gd name="connsiteY162" fmla="*/ 1881423 h 2295656"/>
                <a:gd name="connsiteX163" fmla="*/ 843071 w 1253553"/>
                <a:gd name="connsiteY163" fmla="*/ 1899546 h 2295656"/>
                <a:gd name="connsiteX164" fmla="*/ 827417 w 1253553"/>
                <a:gd name="connsiteY164" fmla="*/ 1796434 h 2295656"/>
                <a:gd name="connsiteX165" fmla="*/ 810528 w 1253553"/>
                <a:gd name="connsiteY165" fmla="*/ 1681376 h 2295656"/>
                <a:gd name="connsiteX166" fmla="*/ 832772 w 1253553"/>
                <a:gd name="connsiteY166" fmla="*/ 1680827 h 2295656"/>
                <a:gd name="connsiteX167" fmla="*/ 830575 w 1253553"/>
                <a:gd name="connsiteY167" fmla="*/ 1540918 h 2295656"/>
                <a:gd name="connsiteX168" fmla="*/ 798445 w 1253553"/>
                <a:gd name="connsiteY168" fmla="*/ 1482978 h 2295656"/>
                <a:gd name="connsiteX169" fmla="*/ 759312 w 1253553"/>
                <a:gd name="connsiteY169" fmla="*/ 1431078 h 2295656"/>
                <a:gd name="connsiteX170" fmla="*/ 831949 w 1253553"/>
                <a:gd name="connsiteY170" fmla="*/ 1318355 h 2295656"/>
                <a:gd name="connsiteX171" fmla="*/ 1049858 w 1253553"/>
                <a:gd name="connsiteY171" fmla="*/ 1454831 h 2295656"/>
                <a:gd name="connsiteX172" fmla="*/ 1114943 w 1253553"/>
                <a:gd name="connsiteY172" fmla="*/ 1565495 h 2295656"/>
                <a:gd name="connsiteX173" fmla="*/ 1176457 w 1253553"/>
                <a:gd name="connsiteY173" fmla="*/ 1678630 h 2295656"/>
                <a:gd name="connsiteX174" fmla="*/ 1188541 w 1253553"/>
                <a:gd name="connsiteY174" fmla="*/ 1636754 h 2295656"/>
                <a:gd name="connsiteX175" fmla="*/ 1214080 w 1253553"/>
                <a:gd name="connsiteY175" fmla="*/ 1525266 h 2295656"/>
                <a:gd name="connsiteX176" fmla="*/ 1233029 w 1253553"/>
                <a:gd name="connsiteY176" fmla="*/ 1475426 h 2295656"/>
                <a:gd name="connsiteX177" fmla="*/ 1248957 w 1253553"/>
                <a:gd name="connsiteY177" fmla="*/ 1358172 h 2295656"/>
                <a:gd name="connsiteX178" fmla="*/ 1165610 w 1253553"/>
                <a:gd name="connsiteY178" fmla="*/ 1043068 h 2295656"/>
                <a:gd name="connsiteX179" fmla="*/ 1129910 w 1253553"/>
                <a:gd name="connsiteY179" fmla="*/ 1010391 h 2295656"/>
                <a:gd name="connsiteX180" fmla="*/ 1000152 w 1253553"/>
                <a:gd name="connsiteY180" fmla="*/ 933503 h 2295656"/>
                <a:gd name="connsiteX181" fmla="*/ 1016904 w 1253553"/>
                <a:gd name="connsiteY181" fmla="*/ 868972 h 2295656"/>
                <a:gd name="connsiteX182" fmla="*/ 1028987 w 1253553"/>
                <a:gd name="connsiteY182" fmla="*/ 800047 h 2295656"/>
                <a:gd name="connsiteX183" fmla="*/ 1035303 w 1253553"/>
                <a:gd name="connsiteY183" fmla="*/ 650665 h 2295656"/>
                <a:gd name="connsiteX184" fmla="*/ 987932 w 1253553"/>
                <a:gd name="connsiteY184" fmla="*/ 370710 h 2295656"/>
                <a:gd name="connsiteX185" fmla="*/ 868610 w 1253553"/>
                <a:gd name="connsiteY185" fmla="*/ 164897 h 2295656"/>
                <a:gd name="connsiteX186" fmla="*/ 705212 w 1253553"/>
                <a:gd name="connsiteY186" fmla="*/ 0 h 2295656"/>
                <a:gd name="connsiteX187" fmla="*/ 686401 w 1253553"/>
                <a:gd name="connsiteY187" fmla="*/ 19771 h 2295656"/>
                <a:gd name="connsiteX188" fmla="*/ 616099 w 1253553"/>
                <a:gd name="connsiteY188" fmla="*/ 73318 h 2295656"/>
                <a:gd name="connsiteX189" fmla="*/ 450092 w 1253553"/>
                <a:gd name="connsiteY189" fmla="*/ 313593 h 2295656"/>
                <a:gd name="connsiteX190" fmla="*/ 349444 w 1253553"/>
                <a:gd name="connsiteY190" fmla="*/ 942428 h 22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253553" h="2295656">
                  <a:moveTo>
                    <a:pt x="714275" y="1775839"/>
                  </a:moveTo>
                  <a:cubicBezTo>
                    <a:pt x="675142" y="1758264"/>
                    <a:pt x="688598" y="1763070"/>
                    <a:pt x="688460" y="1885679"/>
                  </a:cubicBezTo>
                  <a:cubicBezTo>
                    <a:pt x="688460" y="1906960"/>
                    <a:pt x="691207" y="1921377"/>
                    <a:pt x="679123" y="1933734"/>
                  </a:cubicBezTo>
                  <a:cubicBezTo>
                    <a:pt x="651936" y="1895702"/>
                    <a:pt x="630241" y="1777075"/>
                    <a:pt x="594541" y="1830896"/>
                  </a:cubicBezTo>
                  <a:cubicBezTo>
                    <a:pt x="582458" y="1849294"/>
                    <a:pt x="593717" y="1845175"/>
                    <a:pt x="574357" y="1853688"/>
                  </a:cubicBezTo>
                  <a:cubicBezTo>
                    <a:pt x="576965" y="1819500"/>
                    <a:pt x="589186" y="1764443"/>
                    <a:pt x="583144" y="1733413"/>
                  </a:cubicBezTo>
                  <a:cubicBezTo>
                    <a:pt x="555271" y="1713917"/>
                    <a:pt x="545796" y="1738493"/>
                    <a:pt x="515863" y="1743711"/>
                  </a:cubicBezTo>
                  <a:cubicBezTo>
                    <a:pt x="518060" y="1737944"/>
                    <a:pt x="548680" y="1677120"/>
                    <a:pt x="550465" y="1674511"/>
                  </a:cubicBezTo>
                  <a:cubicBezTo>
                    <a:pt x="585616" y="1672040"/>
                    <a:pt x="607173" y="1675610"/>
                    <a:pt x="640540" y="1675610"/>
                  </a:cubicBezTo>
                  <a:cubicBezTo>
                    <a:pt x="661411" y="1675610"/>
                    <a:pt x="665118" y="1670667"/>
                    <a:pt x="687637" y="1671354"/>
                  </a:cubicBezTo>
                  <a:cubicBezTo>
                    <a:pt x="704114" y="1671903"/>
                    <a:pt x="714824" y="1670804"/>
                    <a:pt x="730889" y="1671216"/>
                  </a:cubicBezTo>
                  <a:cubicBezTo>
                    <a:pt x="729516" y="1704717"/>
                    <a:pt x="715648" y="1710896"/>
                    <a:pt x="714275" y="1775839"/>
                  </a:cubicBezTo>
                  <a:close/>
                  <a:moveTo>
                    <a:pt x="499798" y="1751949"/>
                  </a:moveTo>
                  <a:lnTo>
                    <a:pt x="509684" y="1766640"/>
                  </a:lnTo>
                  <a:lnTo>
                    <a:pt x="565981" y="1743848"/>
                  </a:lnTo>
                  <a:cubicBezTo>
                    <a:pt x="575592" y="1839546"/>
                    <a:pt x="531379" y="1885404"/>
                    <a:pt x="568040" y="1898722"/>
                  </a:cubicBezTo>
                  <a:cubicBezTo>
                    <a:pt x="588087" y="1881697"/>
                    <a:pt x="596601" y="1852040"/>
                    <a:pt x="614588" y="1836114"/>
                  </a:cubicBezTo>
                  <a:cubicBezTo>
                    <a:pt x="628319" y="1848745"/>
                    <a:pt x="648092" y="1902292"/>
                    <a:pt x="670885" y="1941285"/>
                  </a:cubicBezTo>
                  <a:cubicBezTo>
                    <a:pt x="684753" y="1964901"/>
                    <a:pt x="675142" y="1956663"/>
                    <a:pt x="699720" y="1965450"/>
                  </a:cubicBezTo>
                  <a:cubicBezTo>
                    <a:pt x="714137" y="1942109"/>
                    <a:pt x="707546" y="1838036"/>
                    <a:pt x="706173" y="1802887"/>
                  </a:cubicBezTo>
                  <a:cubicBezTo>
                    <a:pt x="731987" y="1809889"/>
                    <a:pt x="739128" y="1828425"/>
                    <a:pt x="737480" y="1756891"/>
                  </a:cubicBezTo>
                  <a:cubicBezTo>
                    <a:pt x="736931" y="1731216"/>
                    <a:pt x="740775" y="1697715"/>
                    <a:pt x="747915" y="1673138"/>
                  </a:cubicBezTo>
                  <a:lnTo>
                    <a:pt x="786225" y="1669981"/>
                  </a:lnTo>
                  <a:lnTo>
                    <a:pt x="793502" y="1690576"/>
                  </a:lnTo>
                  <a:cubicBezTo>
                    <a:pt x="799269" y="1717898"/>
                    <a:pt x="792129" y="1719546"/>
                    <a:pt x="802976" y="1757990"/>
                  </a:cubicBezTo>
                  <a:cubicBezTo>
                    <a:pt x="807508" y="1773917"/>
                    <a:pt x="815883" y="1830896"/>
                    <a:pt x="816707" y="1848196"/>
                  </a:cubicBezTo>
                  <a:cubicBezTo>
                    <a:pt x="803388" y="1839683"/>
                    <a:pt x="808743" y="1841056"/>
                    <a:pt x="799956" y="1828562"/>
                  </a:cubicBezTo>
                  <a:cubicBezTo>
                    <a:pt x="789245" y="1813459"/>
                    <a:pt x="802015" y="1814283"/>
                    <a:pt x="779771" y="1820049"/>
                  </a:cubicBezTo>
                  <a:cubicBezTo>
                    <a:pt x="764530" y="1831033"/>
                    <a:pt x="790893" y="2012270"/>
                    <a:pt x="777849" y="2056343"/>
                  </a:cubicBezTo>
                  <a:lnTo>
                    <a:pt x="773180" y="2066228"/>
                  </a:lnTo>
                  <a:cubicBezTo>
                    <a:pt x="758900" y="2048242"/>
                    <a:pt x="748053" y="2009798"/>
                    <a:pt x="730614" y="1983574"/>
                  </a:cubicBezTo>
                  <a:cubicBezTo>
                    <a:pt x="694365" y="1928791"/>
                    <a:pt x="690383" y="2083528"/>
                    <a:pt x="687225" y="2098906"/>
                  </a:cubicBezTo>
                  <a:cubicBezTo>
                    <a:pt x="683105" y="2118677"/>
                    <a:pt x="678437" y="2129249"/>
                    <a:pt x="675828" y="2151629"/>
                  </a:cubicBezTo>
                  <a:cubicBezTo>
                    <a:pt x="672533" y="2179089"/>
                    <a:pt x="664294" y="2236618"/>
                    <a:pt x="642599" y="2252407"/>
                  </a:cubicBezTo>
                  <a:cubicBezTo>
                    <a:pt x="636558" y="2204352"/>
                    <a:pt x="628594" y="2158494"/>
                    <a:pt x="626534" y="2108654"/>
                  </a:cubicBezTo>
                  <a:cubicBezTo>
                    <a:pt x="625161" y="2072544"/>
                    <a:pt x="623376" y="2006366"/>
                    <a:pt x="588774" y="1990164"/>
                  </a:cubicBezTo>
                  <a:cubicBezTo>
                    <a:pt x="568315" y="1997716"/>
                    <a:pt x="528221" y="2099455"/>
                    <a:pt x="489774" y="2113734"/>
                  </a:cubicBezTo>
                  <a:cubicBezTo>
                    <a:pt x="484007" y="2061148"/>
                    <a:pt x="497463" y="1916709"/>
                    <a:pt x="486341" y="1813047"/>
                  </a:cubicBezTo>
                  <a:cubicBezTo>
                    <a:pt x="450916" y="1811949"/>
                    <a:pt x="469315" y="1818951"/>
                    <a:pt x="443226" y="1829249"/>
                  </a:cubicBezTo>
                  <a:cubicBezTo>
                    <a:pt x="442814" y="1812086"/>
                    <a:pt x="464097" y="1669843"/>
                    <a:pt x="468766" y="1662841"/>
                  </a:cubicBezTo>
                  <a:cubicBezTo>
                    <a:pt x="478789" y="1657212"/>
                    <a:pt x="511881" y="1670392"/>
                    <a:pt x="528633" y="1671765"/>
                  </a:cubicBezTo>
                  <a:cubicBezTo>
                    <a:pt x="523278" y="1698264"/>
                    <a:pt x="503642" y="1732315"/>
                    <a:pt x="499798" y="1751949"/>
                  </a:cubicBezTo>
                  <a:close/>
                  <a:moveTo>
                    <a:pt x="563921" y="1641697"/>
                  </a:moveTo>
                  <a:lnTo>
                    <a:pt x="588911" y="1513321"/>
                  </a:lnTo>
                  <a:cubicBezTo>
                    <a:pt x="591520" y="1505220"/>
                    <a:pt x="589873" y="1507966"/>
                    <a:pt x="592481" y="1504259"/>
                  </a:cubicBezTo>
                  <a:cubicBezTo>
                    <a:pt x="597013" y="1514557"/>
                    <a:pt x="618845" y="1556983"/>
                    <a:pt x="619806" y="1560690"/>
                  </a:cubicBezTo>
                  <a:lnTo>
                    <a:pt x="622552" y="1621926"/>
                  </a:lnTo>
                  <a:cubicBezTo>
                    <a:pt x="622827" y="1640736"/>
                    <a:pt x="625985" y="1626456"/>
                    <a:pt x="619669" y="1638813"/>
                  </a:cubicBezTo>
                  <a:lnTo>
                    <a:pt x="563921" y="1641697"/>
                  </a:lnTo>
                  <a:close/>
                  <a:moveTo>
                    <a:pt x="667452" y="1537623"/>
                  </a:moveTo>
                  <a:lnTo>
                    <a:pt x="693129" y="1640324"/>
                  </a:lnTo>
                  <a:lnTo>
                    <a:pt x="639166" y="1637715"/>
                  </a:lnTo>
                  <a:cubicBezTo>
                    <a:pt x="637107" y="1614237"/>
                    <a:pt x="635734" y="1604900"/>
                    <a:pt x="638480" y="1580186"/>
                  </a:cubicBezTo>
                  <a:cubicBezTo>
                    <a:pt x="640540" y="1560964"/>
                    <a:pt x="633400" y="1567967"/>
                    <a:pt x="656879" y="1546136"/>
                  </a:cubicBezTo>
                  <a:lnTo>
                    <a:pt x="664569" y="1539683"/>
                  </a:lnTo>
                  <a:cubicBezTo>
                    <a:pt x="665255" y="1539134"/>
                    <a:pt x="666354" y="1538035"/>
                    <a:pt x="667452" y="1537623"/>
                  </a:cubicBezTo>
                  <a:close/>
                  <a:moveTo>
                    <a:pt x="717570" y="1507555"/>
                  </a:moveTo>
                  <a:lnTo>
                    <a:pt x="734871" y="1641148"/>
                  </a:lnTo>
                  <a:lnTo>
                    <a:pt x="707409" y="1639500"/>
                  </a:lnTo>
                  <a:cubicBezTo>
                    <a:pt x="698484" y="1617807"/>
                    <a:pt x="698072" y="1584305"/>
                    <a:pt x="692442" y="1562063"/>
                  </a:cubicBezTo>
                  <a:cubicBezTo>
                    <a:pt x="685440" y="1533504"/>
                    <a:pt x="684204" y="1516616"/>
                    <a:pt x="717570" y="1507555"/>
                  </a:cubicBezTo>
                  <a:close/>
                  <a:moveTo>
                    <a:pt x="726495" y="1486822"/>
                  </a:moveTo>
                  <a:lnTo>
                    <a:pt x="746817" y="1464030"/>
                  </a:lnTo>
                  <a:cubicBezTo>
                    <a:pt x="770297" y="1508516"/>
                    <a:pt x="777300" y="1502337"/>
                    <a:pt x="787735" y="1558218"/>
                  </a:cubicBezTo>
                  <a:cubicBezTo>
                    <a:pt x="794463" y="1593504"/>
                    <a:pt x="806821" y="1663665"/>
                    <a:pt x="746680" y="1637303"/>
                  </a:cubicBezTo>
                  <a:cubicBezTo>
                    <a:pt x="737754" y="1613413"/>
                    <a:pt x="744483" y="1581147"/>
                    <a:pt x="743384" y="1555198"/>
                  </a:cubicBezTo>
                  <a:cubicBezTo>
                    <a:pt x="741874" y="1520598"/>
                    <a:pt x="736107" y="1516204"/>
                    <a:pt x="726495" y="1486822"/>
                  </a:cubicBezTo>
                  <a:close/>
                  <a:moveTo>
                    <a:pt x="541952" y="1639500"/>
                  </a:moveTo>
                  <a:lnTo>
                    <a:pt x="502681" y="1638539"/>
                  </a:lnTo>
                  <a:cubicBezTo>
                    <a:pt x="504878" y="1594054"/>
                    <a:pt x="522728" y="1540369"/>
                    <a:pt x="543325" y="1501513"/>
                  </a:cubicBezTo>
                  <a:cubicBezTo>
                    <a:pt x="553486" y="1482291"/>
                    <a:pt x="553760" y="1470209"/>
                    <a:pt x="573533" y="1476799"/>
                  </a:cubicBezTo>
                  <a:cubicBezTo>
                    <a:pt x="575043" y="1485861"/>
                    <a:pt x="560626" y="1537761"/>
                    <a:pt x="558154" y="1553001"/>
                  </a:cubicBezTo>
                  <a:cubicBezTo>
                    <a:pt x="555133" y="1572497"/>
                    <a:pt x="550465" y="1627280"/>
                    <a:pt x="541952" y="1639500"/>
                  </a:cubicBezTo>
                  <a:close/>
                  <a:moveTo>
                    <a:pt x="491285" y="1634420"/>
                  </a:moveTo>
                  <a:lnTo>
                    <a:pt x="455035" y="1625358"/>
                  </a:lnTo>
                  <a:cubicBezTo>
                    <a:pt x="455035" y="1576754"/>
                    <a:pt x="491147" y="1492040"/>
                    <a:pt x="547307" y="1460461"/>
                  </a:cubicBezTo>
                  <a:cubicBezTo>
                    <a:pt x="539343" y="1493550"/>
                    <a:pt x="491559" y="1538996"/>
                    <a:pt x="491285" y="1634420"/>
                  </a:cubicBezTo>
                  <a:close/>
                  <a:moveTo>
                    <a:pt x="51895" y="1573459"/>
                  </a:moveTo>
                  <a:cubicBezTo>
                    <a:pt x="36791" y="1448927"/>
                    <a:pt x="89792" y="1310392"/>
                    <a:pt x="132496" y="1197806"/>
                  </a:cubicBezTo>
                  <a:cubicBezTo>
                    <a:pt x="150895" y="1149201"/>
                    <a:pt x="204583" y="1061329"/>
                    <a:pt x="244815" y="1026730"/>
                  </a:cubicBezTo>
                  <a:cubicBezTo>
                    <a:pt x="281064" y="995425"/>
                    <a:pt x="259919" y="992405"/>
                    <a:pt x="349856" y="958904"/>
                  </a:cubicBezTo>
                  <a:cubicBezTo>
                    <a:pt x="359330" y="1049247"/>
                    <a:pt x="368255" y="1143847"/>
                    <a:pt x="408212" y="1230483"/>
                  </a:cubicBezTo>
                  <a:cubicBezTo>
                    <a:pt x="418511" y="1253000"/>
                    <a:pt x="435400" y="1285540"/>
                    <a:pt x="443089" y="1306822"/>
                  </a:cubicBezTo>
                  <a:cubicBezTo>
                    <a:pt x="416588" y="1307097"/>
                    <a:pt x="395717" y="1308058"/>
                    <a:pt x="371963" y="1317531"/>
                  </a:cubicBezTo>
                  <a:cubicBezTo>
                    <a:pt x="351092" y="1325907"/>
                    <a:pt x="330084" y="1330163"/>
                    <a:pt x="311135" y="1337989"/>
                  </a:cubicBezTo>
                  <a:cubicBezTo>
                    <a:pt x="238910" y="1367920"/>
                    <a:pt x="258957" y="1361467"/>
                    <a:pt x="207466" y="1397028"/>
                  </a:cubicBezTo>
                  <a:cubicBezTo>
                    <a:pt x="180005" y="1415975"/>
                    <a:pt x="144442" y="1451536"/>
                    <a:pt x="124532" y="1476799"/>
                  </a:cubicBezTo>
                  <a:cubicBezTo>
                    <a:pt x="108741" y="1496708"/>
                    <a:pt x="67960" y="1566044"/>
                    <a:pt x="51895" y="1573459"/>
                  </a:cubicBezTo>
                  <a:close/>
                  <a:moveTo>
                    <a:pt x="990541" y="963297"/>
                  </a:moveTo>
                  <a:cubicBezTo>
                    <a:pt x="1015119" y="969476"/>
                    <a:pt x="1095033" y="1022885"/>
                    <a:pt x="1118787" y="1042794"/>
                  </a:cubicBezTo>
                  <a:cubicBezTo>
                    <a:pt x="1166708" y="1082886"/>
                    <a:pt x="1172475" y="1129979"/>
                    <a:pt x="1178929" y="1193275"/>
                  </a:cubicBezTo>
                  <a:cubicBezTo>
                    <a:pt x="1191424" y="1313962"/>
                    <a:pt x="1189364" y="1374236"/>
                    <a:pt x="1175908" y="1490117"/>
                  </a:cubicBezTo>
                  <a:cubicBezTo>
                    <a:pt x="1173986" y="1507829"/>
                    <a:pt x="1168081" y="1577440"/>
                    <a:pt x="1165198" y="1586914"/>
                  </a:cubicBezTo>
                  <a:cubicBezTo>
                    <a:pt x="1143503" y="1588150"/>
                    <a:pt x="1131969" y="1496021"/>
                    <a:pt x="1043679" y="1409385"/>
                  </a:cubicBezTo>
                  <a:cubicBezTo>
                    <a:pt x="991227" y="1358035"/>
                    <a:pt x="923671" y="1311627"/>
                    <a:pt x="847602" y="1295838"/>
                  </a:cubicBezTo>
                  <a:cubicBezTo>
                    <a:pt x="853369" y="1273183"/>
                    <a:pt x="875338" y="1238309"/>
                    <a:pt x="886460" y="1214556"/>
                  </a:cubicBezTo>
                  <a:lnTo>
                    <a:pt x="959646" y="1051718"/>
                  </a:lnTo>
                  <a:cubicBezTo>
                    <a:pt x="971455" y="1022885"/>
                    <a:pt x="980517" y="990345"/>
                    <a:pt x="990541" y="963297"/>
                  </a:cubicBezTo>
                  <a:close/>
                  <a:moveTo>
                    <a:pt x="466020" y="1253687"/>
                  </a:moveTo>
                  <a:cubicBezTo>
                    <a:pt x="513117" y="1265906"/>
                    <a:pt x="562823" y="1276341"/>
                    <a:pt x="610743" y="1284854"/>
                  </a:cubicBezTo>
                  <a:cubicBezTo>
                    <a:pt x="688598" y="1298996"/>
                    <a:pt x="719218" y="1284854"/>
                    <a:pt x="756703" y="1284442"/>
                  </a:cubicBezTo>
                  <a:lnTo>
                    <a:pt x="672121" y="1462657"/>
                  </a:lnTo>
                  <a:cubicBezTo>
                    <a:pt x="664569" y="1473916"/>
                    <a:pt x="635734" y="1499317"/>
                    <a:pt x="623239" y="1504671"/>
                  </a:cubicBezTo>
                  <a:cubicBezTo>
                    <a:pt x="618158" y="1500278"/>
                    <a:pt x="554859" y="1400735"/>
                    <a:pt x="542089" y="1383298"/>
                  </a:cubicBezTo>
                  <a:cubicBezTo>
                    <a:pt x="518884" y="1351582"/>
                    <a:pt x="473709" y="1290895"/>
                    <a:pt x="466020" y="1253687"/>
                  </a:cubicBezTo>
                  <a:close/>
                  <a:moveTo>
                    <a:pt x="449817" y="1227051"/>
                  </a:moveTo>
                  <a:cubicBezTo>
                    <a:pt x="447620" y="1201101"/>
                    <a:pt x="446247" y="1205906"/>
                    <a:pt x="436361" y="1184488"/>
                  </a:cubicBezTo>
                  <a:cubicBezTo>
                    <a:pt x="430868" y="1172542"/>
                    <a:pt x="428809" y="1155655"/>
                    <a:pt x="426063" y="1142886"/>
                  </a:cubicBezTo>
                  <a:cubicBezTo>
                    <a:pt x="419334" y="1111993"/>
                    <a:pt x="416314" y="1085082"/>
                    <a:pt x="413156" y="1053503"/>
                  </a:cubicBezTo>
                  <a:cubicBezTo>
                    <a:pt x="407251" y="992817"/>
                    <a:pt x="400798" y="917714"/>
                    <a:pt x="405741" y="857302"/>
                  </a:cubicBezTo>
                  <a:cubicBezTo>
                    <a:pt x="420570" y="859498"/>
                    <a:pt x="461488" y="889430"/>
                    <a:pt x="519570" y="908514"/>
                  </a:cubicBezTo>
                  <a:cubicBezTo>
                    <a:pt x="630928" y="945174"/>
                    <a:pt x="686401" y="954510"/>
                    <a:pt x="807782" y="945448"/>
                  </a:cubicBezTo>
                  <a:cubicBezTo>
                    <a:pt x="833322" y="943526"/>
                    <a:pt x="844993" y="933366"/>
                    <a:pt x="870532" y="927325"/>
                  </a:cubicBezTo>
                  <a:cubicBezTo>
                    <a:pt x="893326" y="921970"/>
                    <a:pt x="908155" y="910025"/>
                    <a:pt x="934656" y="905357"/>
                  </a:cubicBezTo>
                  <a:cubicBezTo>
                    <a:pt x="924083" y="966867"/>
                    <a:pt x="820003" y="1208378"/>
                    <a:pt x="795974" y="1226501"/>
                  </a:cubicBezTo>
                  <a:cubicBezTo>
                    <a:pt x="782380" y="1231993"/>
                    <a:pt x="709057" y="1245861"/>
                    <a:pt x="689147" y="1249293"/>
                  </a:cubicBezTo>
                  <a:cubicBezTo>
                    <a:pt x="647130" y="1256433"/>
                    <a:pt x="607997" y="1250666"/>
                    <a:pt x="566118" y="1247234"/>
                  </a:cubicBezTo>
                  <a:cubicBezTo>
                    <a:pt x="572297" y="1230346"/>
                    <a:pt x="566942" y="1207966"/>
                    <a:pt x="568590" y="1187508"/>
                  </a:cubicBezTo>
                  <a:cubicBezTo>
                    <a:pt x="569825" y="1170758"/>
                    <a:pt x="579849" y="1146318"/>
                    <a:pt x="569963" y="1133137"/>
                  </a:cubicBezTo>
                  <a:cubicBezTo>
                    <a:pt x="548542" y="1140140"/>
                    <a:pt x="550190" y="1220323"/>
                    <a:pt x="551014" y="1242840"/>
                  </a:cubicBezTo>
                  <a:lnTo>
                    <a:pt x="449817" y="1227051"/>
                  </a:lnTo>
                  <a:close/>
                  <a:moveTo>
                    <a:pt x="408899" y="826272"/>
                  </a:moveTo>
                  <a:cubicBezTo>
                    <a:pt x="403681" y="784395"/>
                    <a:pt x="424140" y="621283"/>
                    <a:pt x="435400" y="578857"/>
                  </a:cubicBezTo>
                  <a:cubicBezTo>
                    <a:pt x="446659" y="536157"/>
                    <a:pt x="451053" y="493319"/>
                    <a:pt x="457644" y="463662"/>
                  </a:cubicBezTo>
                  <a:cubicBezTo>
                    <a:pt x="461351" y="447186"/>
                    <a:pt x="470276" y="429063"/>
                    <a:pt x="474121" y="411488"/>
                  </a:cubicBezTo>
                  <a:cubicBezTo>
                    <a:pt x="478377" y="392266"/>
                    <a:pt x="478927" y="379635"/>
                    <a:pt x="485929" y="359589"/>
                  </a:cubicBezTo>
                  <a:cubicBezTo>
                    <a:pt x="517922" y="268696"/>
                    <a:pt x="517099" y="256339"/>
                    <a:pt x="575318" y="173685"/>
                  </a:cubicBezTo>
                  <a:cubicBezTo>
                    <a:pt x="596189" y="143890"/>
                    <a:pt x="681870" y="66316"/>
                    <a:pt x="713313" y="41465"/>
                  </a:cubicBezTo>
                  <a:cubicBezTo>
                    <a:pt x="743659" y="68513"/>
                    <a:pt x="793365" y="125767"/>
                    <a:pt x="819728" y="158307"/>
                  </a:cubicBezTo>
                  <a:cubicBezTo>
                    <a:pt x="898955" y="256339"/>
                    <a:pt x="930537" y="329657"/>
                    <a:pt x="960333" y="455424"/>
                  </a:cubicBezTo>
                  <a:cubicBezTo>
                    <a:pt x="974613" y="516248"/>
                    <a:pt x="988206" y="820505"/>
                    <a:pt x="940835" y="848240"/>
                  </a:cubicBezTo>
                  <a:cubicBezTo>
                    <a:pt x="918728" y="861146"/>
                    <a:pt x="796386" y="892313"/>
                    <a:pt x="768512" y="895334"/>
                  </a:cubicBezTo>
                  <a:cubicBezTo>
                    <a:pt x="666354" y="906180"/>
                    <a:pt x="485518" y="881741"/>
                    <a:pt x="408899" y="826272"/>
                  </a:cubicBezTo>
                  <a:close/>
                  <a:moveTo>
                    <a:pt x="349444" y="942428"/>
                  </a:moveTo>
                  <a:cubicBezTo>
                    <a:pt x="232182" y="937485"/>
                    <a:pt x="129063" y="1084396"/>
                    <a:pt x="80730" y="1175426"/>
                  </a:cubicBezTo>
                  <a:cubicBezTo>
                    <a:pt x="16469" y="1296799"/>
                    <a:pt x="-9619" y="1453596"/>
                    <a:pt x="3150" y="1589660"/>
                  </a:cubicBezTo>
                  <a:cubicBezTo>
                    <a:pt x="17156" y="1608882"/>
                    <a:pt x="25532" y="1615472"/>
                    <a:pt x="30887" y="1640598"/>
                  </a:cubicBezTo>
                  <a:cubicBezTo>
                    <a:pt x="61919" y="1639500"/>
                    <a:pt x="70844" y="1628928"/>
                    <a:pt x="83339" y="1603253"/>
                  </a:cubicBezTo>
                  <a:cubicBezTo>
                    <a:pt x="87870" y="1593779"/>
                    <a:pt x="94324" y="1584717"/>
                    <a:pt x="100915" y="1577852"/>
                  </a:cubicBezTo>
                  <a:cubicBezTo>
                    <a:pt x="112448" y="1565632"/>
                    <a:pt x="111350" y="1563024"/>
                    <a:pt x="120962" y="1550667"/>
                  </a:cubicBezTo>
                  <a:lnTo>
                    <a:pt x="183987" y="1476387"/>
                  </a:lnTo>
                  <a:lnTo>
                    <a:pt x="262665" y="1417623"/>
                  </a:lnTo>
                  <a:cubicBezTo>
                    <a:pt x="277906" y="1409385"/>
                    <a:pt x="274885" y="1409660"/>
                    <a:pt x="286968" y="1399499"/>
                  </a:cubicBezTo>
                  <a:cubicBezTo>
                    <a:pt x="319099" y="1372863"/>
                    <a:pt x="413705" y="1346776"/>
                    <a:pt x="464509" y="1343344"/>
                  </a:cubicBezTo>
                  <a:lnTo>
                    <a:pt x="533576" y="1435197"/>
                  </a:lnTo>
                  <a:cubicBezTo>
                    <a:pt x="513666" y="1451673"/>
                    <a:pt x="501308" y="1448927"/>
                    <a:pt x="478515" y="1475014"/>
                  </a:cubicBezTo>
                  <a:cubicBezTo>
                    <a:pt x="471924" y="1482703"/>
                    <a:pt x="444325" y="1520049"/>
                    <a:pt x="441441" y="1528699"/>
                  </a:cubicBezTo>
                  <a:cubicBezTo>
                    <a:pt x="407389" y="1630987"/>
                    <a:pt x="410135" y="1616434"/>
                    <a:pt x="451053" y="1654191"/>
                  </a:cubicBezTo>
                  <a:cubicBezTo>
                    <a:pt x="449817" y="1697166"/>
                    <a:pt x="429221" y="1814283"/>
                    <a:pt x="427848" y="1842704"/>
                  </a:cubicBezTo>
                  <a:lnTo>
                    <a:pt x="442677" y="1853963"/>
                  </a:lnTo>
                  <a:lnTo>
                    <a:pt x="469315" y="1841331"/>
                  </a:lnTo>
                  <a:cubicBezTo>
                    <a:pt x="476730" y="1890072"/>
                    <a:pt x="477279" y="1947601"/>
                    <a:pt x="478515" y="1997029"/>
                  </a:cubicBezTo>
                  <a:cubicBezTo>
                    <a:pt x="479339" y="2030942"/>
                    <a:pt x="465608" y="2118403"/>
                    <a:pt x="487577" y="2141057"/>
                  </a:cubicBezTo>
                  <a:cubicBezTo>
                    <a:pt x="519433" y="2139684"/>
                    <a:pt x="560900" y="2032590"/>
                    <a:pt x="588911" y="2008013"/>
                  </a:cubicBezTo>
                  <a:cubicBezTo>
                    <a:pt x="615549" y="2046457"/>
                    <a:pt x="605388" y="2164261"/>
                    <a:pt x="621454" y="2235794"/>
                  </a:cubicBezTo>
                  <a:cubicBezTo>
                    <a:pt x="626809" y="2259684"/>
                    <a:pt x="623788" y="2285634"/>
                    <a:pt x="648229" y="2295657"/>
                  </a:cubicBezTo>
                  <a:cubicBezTo>
                    <a:pt x="682007" y="2280554"/>
                    <a:pt x="693266" y="2161789"/>
                    <a:pt x="699994" y="2125954"/>
                  </a:cubicBezTo>
                  <a:cubicBezTo>
                    <a:pt x="702603" y="2111812"/>
                    <a:pt x="708782" y="2106320"/>
                    <a:pt x="710567" y="2090668"/>
                  </a:cubicBezTo>
                  <a:cubicBezTo>
                    <a:pt x="712902" y="2068425"/>
                    <a:pt x="713451" y="2024352"/>
                    <a:pt x="718806" y="2006778"/>
                  </a:cubicBezTo>
                  <a:cubicBezTo>
                    <a:pt x="721964" y="2006640"/>
                    <a:pt x="719218" y="1994970"/>
                    <a:pt x="731850" y="2012681"/>
                  </a:cubicBezTo>
                  <a:cubicBezTo>
                    <a:pt x="750112" y="2038219"/>
                    <a:pt x="747641" y="2092178"/>
                    <a:pt x="793365" y="2111400"/>
                  </a:cubicBezTo>
                  <a:cubicBezTo>
                    <a:pt x="807096" y="2048517"/>
                    <a:pt x="792678" y="1922613"/>
                    <a:pt x="791305" y="1852452"/>
                  </a:cubicBezTo>
                  <a:cubicBezTo>
                    <a:pt x="808057" y="1861926"/>
                    <a:pt x="805860" y="1864535"/>
                    <a:pt x="816570" y="1881423"/>
                  </a:cubicBezTo>
                  <a:cubicBezTo>
                    <a:pt x="824259" y="1893642"/>
                    <a:pt x="828516" y="1899409"/>
                    <a:pt x="843071" y="1899546"/>
                  </a:cubicBezTo>
                  <a:cubicBezTo>
                    <a:pt x="846229" y="1885542"/>
                    <a:pt x="832086" y="1813596"/>
                    <a:pt x="827417" y="1796434"/>
                  </a:cubicBezTo>
                  <a:cubicBezTo>
                    <a:pt x="816845" y="1757578"/>
                    <a:pt x="818218" y="1719546"/>
                    <a:pt x="810528" y="1681376"/>
                  </a:cubicBezTo>
                  <a:lnTo>
                    <a:pt x="832772" y="1680827"/>
                  </a:lnTo>
                  <a:cubicBezTo>
                    <a:pt x="850073" y="1630164"/>
                    <a:pt x="853781" y="1600644"/>
                    <a:pt x="830575" y="1540918"/>
                  </a:cubicBezTo>
                  <a:cubicBezTo>
                    <a:pt x="820415" y="1514969"/>
                    <a:pt x="813824" y="1505220"/>
                    <a:pt x="798445" y="1482978"/>
                  </a:cubicBezTo>
                  <a:cubicBezTo>
                    <a:pt x="786774" y="1466227"/>
                    <a:pt x="767276" y="1449339"/>
                    <a:pt x="759312" y="1431078"/>
                  </a:cubicBezTo>
                  <a:cubicBezTo>
                    <a:pt x="781556" y="1388104"/>
                    <a:pt x="799818" y="1352680"/>
                    <a:pt x="831949" y="1318355"/>
                  </a:cubicBezTo>
                  <a:cubicBezTo>
                    <a:pt x="917904" y="1346914"/>
                    <a:pt x="997543" y="1378218"/>
                    <a:pt x="1049858" y="1454831"/>
                  </a:cubicBezTo>
                  <a:lnTo>
                    <a:pt x="1114943" y="1565495"/>
                  </a:lnTo>
                  <a:cubicBezTo>
                    <a:pt x="1184147" y="1655015"/>
                    <a:pt x="1141581" y="1670942"/>
                    <a:pt x="1176457" y="1678630"/>
                  </a:cubicBezTo>
                  <a:cubicBezTo>
                    <a:pt x="1180851" y="1673138"/>
                    <a:pt x="1186481" y="1648013"/>
                    <a:pt x="1188541" y="1636754"/>
                  </a:cubicBezTo>
                  <a:cubicBezTo>
                    <a:pt x="1202409" y="1565221"/>
                    <a:pt x="1184009" y="1607784"/>
                    <a:pt x="1214080" y="1525266"/>
                  </a:cubicBezTo>
                  <a:cubicBezTo>
                    <a:pt x="1222731" y="1501513"/>
                    <a:pt x="1218199" y="1527051"/>
                    <a:pt x="1233029" y="1475426"/>
                  </a:cubicBezTo>
                  <a:cubicBezTo>
                    <a:pt x="1246073" y="1429705"/>
                    <a:pt x="1240031" y="1399774"/>
                    <a:pt x="1248957" y="1358172"/>
                  </a:cubicBezTo>
                  <a:cubicBezTo>
                    <a:pt x="1265159" y="1281559"/>
                    <a:pt x="1238796" y="1099087"/>
                    <a:pt x="1165610" y="1043068"/>
                  </a:cubicBezTo>
                  <a:cubicBezTo>
                    <a:pt x="1152703" y="1033183"/>
                    <a:pt x="1142405" y="1021238"/>
                    <a:pt x="1129910" y="1010391"/>
                  </a:cubicBezTo>
                  <a:cubicBezTo>
                    <a:pt x="1082675" y="969338"/>
                    <a:pt x="1012785" y="943389"/>
                    <a:pt x="1000152" y="933503"/>
                  </a:cubicBezTo>
                  <a:cubicBezTo>
                    <a:pt x="1001800" y="916890"/>
                    <a:pt x="1011274" y="885997"/>
                    <a:pt x="1016904" y="868972"/>
                  </a:cubicBezTo>
                  <a:cubicBezTo>
                    <a:pt x="1030223" y="827919"/>
                    <a:pt x="1022259" y="847553"/>
                    <a:pt x="1028987" y="800047"/>
                  </a:cubicBezTo>
                  <a:cubicBezTo>
                    <a:pt x="1035715" y="751580"/>
                    <a:pt x="1035715" y="698995"/>
                    <a:pt x="1035303" y="650665"/>
                  </a:cubicBezTo>
                  <a:cubicBezTo>
                    <a:pt x="1033930" y="514738"/>
                    <a:pt x="1019238" y="490710"/>
                    <a:pt x="987932" y="370710"/>
                  </a:cubicBezTo>
                  <a:cubicBezTo>
                    <a:pt x="968846" y="297255"/>
                    <a:pt x="914609" y="224897"/>
                    <a:pt x="868610" y="164897"/>
                  </a:cubicBezTo>
                  <a:cubicBezTo>
                    <a:pt x="851996" y="143341"/>
                    <a:pt x="721689" y="8650"/>
                    <a:pt x="705212" y="0"/>
                  </a:cubicBezTo>
                  <a:cubicBezTo>
                    <a:pt x="690383" y="20595"/>
                    <a:pt x="713451" y="6316"/>
                    <a:pt x="686401" y="19771"/>
                  </a:cubicBezTo>
                  <a:cubicBezTo>
                    <a:pt x="666216" y="29657"/>
                    <a:pt x="637519" y="56705"/>
                    <a:pt x="616099" y="73318"/>
                  </a:cubicBezTo>
                  <a:cubicBezTo>
                    <a:pt x="537420" y="134417"/>
                    <a:pt x="482634" y="220916"/>
                    <a:pt x="450092" y="313593"/>
                  </a:cubicBezTo>
                  <a:cubicBezTo>
                    <a:pt x="383634" y="502930"/>
                    <a:pt x="321021" y="739498"/>
                    <a:pt x="349444" y="942428"/>
                  </a:cubicBezTo>
                  <a:close/>
                </a:path>
              </a:pathLst>
            </a:custGeom>
            <a:grpFill/>
            <a:ln w="1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8" name="图形 1">
              <a:extLst>
                <a:ext uri="{FF2B5EF4-FFF2-40B4-BE49-F238E27FC236}">
                  <a16:creationId xmlns:a16="http://schemas.microsoft.com/office/drawing/2014/main" id="{3987B132-6AEF-F9E7-E2AB-F497133C793A}"/>
                </a:ext>
              </a:extLst>
            </p:cNvPr>
            <p:cNvGrpSpPr/>
            <p:nvPr/>
          </p:nvGrpSpPr>
          <p:grpSpPr>
            <a:xfrm>
              <a:off x="7405083" y="1878225"/>
              <a:ext cx="916853" cy="1664400"/>
              <a:chOff x="7405083" y="1878225"/>
              <a:chExt cx="916853" cy="1664400"/>
            </a:xfrm>
            <a:grpFill/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8C383D2A-6FC0-8533-38D6-B3437DA8C33B}"/>
                  </a:ext>
                </a:extLst>
              </p:cNvPr>
              <p:cNvSpPr/>
              <p:nvPr/>
            </p:nvSpPr>
            <p:spPr>
              <a:xfrm>
                <a:off x="7717564" y="1878225"/>
                <a:ext cx="379971" cy="485453"/>
              </a:xfrm>
              <a:custGeom>
                <a:avLst/>
                <a:gdLst>
                  <a:gd name="connsiteX0" fmla="*/ 118808 w 379971"/>
                  <a:gd name="connsiteY0" fmla="*/ 400141 h 485453"/>
                  <a:gd name="connsiteX1" fmla="*/ 138992 w 379971"/>
                  <a:gd name="connsiteY1" fmla="*/ 434192 h 485453"/>
                  <a:gd name="connsiteX2" fmla="*/ 118808 w 379971"/>
                  <a:gd name="connsiteY2" fmla="*/ 400141 h 485453"/>
                  <a:gd name="connsiteX3" fmla="*/ 99722 w 379971"/>
                  <a:gd name="connsiteY3" fmla="*/ 344260 h 485453"/>
                  <a:gd name="connsiteX4" fmla="*/ 102743 w 379971"/>
                  <a:gd name="connsiteY4" fmla="*/ 401103 h 485453"/>
                  <a:gd name="connsiteX5" fmla="*/ 99722 w 379971"/>
                  <a:gd name="connsiteY5" fmla="*/ 344260 h 485453"/>
                  <a:gd name="connsiteX6" fmla="*/ 50703 w 379971"/>
                  <a:gd name="connsiteY6" fmla="*/ 332315 h 485453"/>
                  <a:gd name="connsiteX7" fmla="*/ 94230 w 379971"/>
                  <a:gd name="connsiteY7" fmla="*/ 264214 h 485453"/>
                  <a:gd name="connsiteX8" fmla="*/ 87776 w 379971"/>
                  <a:gd name="connsiteY8" fmla="*/ 321606 h 485453"/>
                  <a:gd name="connsiteX9" fmla="*/ 70887 w 379971"/>
                  <a:gd name="connsiteY9" fmla="*/ 368974 h 485453"/>
                  <a:gd name="connsiteX10" fmla="*/ 50703 w 379971"/>
                  <a:gd name="connsiteY10" fmla="*/ 332315 h 485453"/>
                  <a:gd name="connsiteX11" fmla="*/ 222751 w 379971"/>
                  <a:gd name="connsiteY11" fmla="*/ 78173 h 485453"/>
                  <a:gd name="connsiteX12" fmla="*/ 298408 w 379971"/>
                  <a:gd name="connsiteY12" fmla="*/ 146274 h 485453"/>
                  <a:gd name="connsiteX13" fmla="*/ 336306 w 379971"/>
                  <a:gd name="connsiteY13" fmla="*/ 259821 h 485453"/>
                  <a:gd name="connsiteX14" fmla="*/ 225909 w 379971"/>
                  <a:gd name="connsiteY14" fmla="*/ 452316 h 485453"/>
                  <a:gd name="connsiteX15" fmla="*/ 115101 w 379971"/>
                  <a:gd name="connsiteY15" fmla="*/ 272727 h 485453"/>
                  <a:gd name="connsiteX16" fmla="*/ 222751 w 379971"/>
                  <a:gd name="connsiteY16" fmla="*/ 78173 h 485453"/>
                  <a:gd name="connsiteX17" fmla="*/ 40954 w 379971"/>
                  <a:gd name="connsiteY17" fmla="*/ 313917 h 485453"/>
                  <a:gd name="connsiteX18" fmla="*/ 61550 w 379971"/>
                  <a:gd name="connsiteY18" fmla="*/ 244306 h 485453"/>
                  <a:gd name="connsiteX19" fmla="*/ 108510 w 379971"/>
                  <a:gd name="connsiteY19" fmla="*/ 190484 h 485453"/>
                  <a:gd name="connsiteX20" fmla="*/ 77890 w 379971"/>
                  <a:gd name="connsiteY20" fmla="*/ 255976 h 485453"/>
                  <a:gd name="connsiteX21" fmla="*/ 53311 w 379971"/>
                  <a:gd name="connsiteY21" fmla="*/ 299638 h 485453"/>
                  <a:gd name="connsiteX22" fmla="*/ 40954 w 379971"/>
                  <a:gd name="connsiteY22" fmla="*/ 313917 h 485453"/>
                  <a:gd name="connsiteX23" fmla="*/ 28047 w 379971"/>
                  <a:gd name="connsiteY23" fmla="*/ 199546 h 485453"/>
                  <a:gd name="connsiteX24" fmla="*/ 124300 w 379971"/>
                  <a:gd name="connsiteY24" fmla="*/ 139683 h 485453"/>
                  <a:gd name="connsiteX25" fmla="*/ 78302 w 379971"/>
                  <a:gd name="connsiteY25" fmla="*/ 200919 h 485453"/>
                  <a:gd name="connsiteX26" fmla="*/ 30381 w 379971"/>
                  <a:gd name="connsiteY26" fmla="*/ 259821 h 485453"/>
                  <a:gd name="connsiteX27" fmla="*/ 28047 w 379971"/>
                  <a:gd name="connsiteY27" fmla="*/ 199546 h 485453"/>
                  <a:gd name="connsiteX28" fmla="*/ 38619 w 379971"/>
                  <a:gd name="connsiteY28" fmla="*/ 173459 h 485453"/>
                  <a:gd name="connsiteX29" fmla="*/ 202566 w 379971"/>
                  <a:gd name="connsiteY29" fmla="*/ 61971 h 485453"/>
                  <a:gd name="connsiteX30" fmla="*/ 161923 w 379971"/>
                  <a:gd name="connsiteY30" fmla="*/ 95885 h 485453"/>
                  <a:gd name="connsiteX31" fmla="*/ 121417 w 379971"/>
                  <a:gd name="connsiteY31" fmla="*/ 115381 h 485453"/>
                  <a:gd name="connsiteX32" fmla="*/ 76929 w 379971"/>
                  <a:gd name="connsiteY32" fmla="*/ 143940 h 485453"/>
                  <a:gd name="connsiteX33" fmla="*/ 38619 w 379971"/>
                  <a:gd name="connsiteY33" fmla="*/ 173459 h 485453"/>
                  <a:gd name="connsiteX34" fmla="*/ 213139 w 379971"/>
                  <a:gd name="connsiteY34" fmla="*/ 51399 h 485453"/>
                  <a:gd name="connsiteX35" fmla="*/ 247329 w 379971"/>
                  <a:gd name="connsiteY35" fmla="*/ 55930 h 485453"/>
                  <a:gd name="connsiteX36" fmla="*/ 210530 w 379971"/>
                  <a:gd name="connsiteY36" fmla="*/ 61834 h 485453"/>
                  <a:gd name="connsiteX37" fmla="*/ 213139 w 379971"/>
                  <a:gd name="connsiteY37" fmla="*/ 51399 h 485453"/>
                  <a:gd name="connsiteX38" fmla="*/ 124026 w 379971"/>
                  <a:gd name="connsiteY38" fmla="*/ 59500 h 485453"/>
                  <a:gd name="connsiteX39" fmla="*/ 169338 w 379971"/>
                  <a:gd name="connsiteY39" fmla="*/ 30392 h 485453"/>
                  <a:gd name="connsiteX40" fmla="*/ 223575 w 379971"/>
                  <a:gd name="connsiteY40" fmla="*/ 32177 h 485453"/>
                  <a:gd name="connsiteX41" fmla="*/ 124026 w 379971"/>
                  <a:gd name="connsiteY41" fmla="*/ 59500 h 485453"/>
                  <a:gd name="connsiteX42" fmla="*/ 2507 w 379971"/>
                  <a:gd name="connsiteY42" fmla="*/ 255702 h 485453"/>
                  <a:gd name="connsiteX43" fmla="*/ 68827 w 379971"/>
                  <a:gd name="connsiteY43" fmla="*/ 405496 h 485453"/>
                  <a:gd name="connsiteX44" fmla="*/ 208196 w 379971"/>
                  <a:gd name="connsiteY44" fmla="*/ 484444 h 485453"/>
                  <a:gd name="connsiteX45" fmla="*/ 376400 w 379971"/>
                  <a:gd name="connsiteY45" fmla="*/ 238951 h 485453"/>
                  <a:gd name="connsiteX46" fmla="*/ 266415 w 379971"/>
                  <a:gd name="connsiteY46" fmla="*/ 19408 h 485453"/>
                  <a:gd name="connsiteX47" fmla="*/ 182245 w 379971"/>
                  <a:gd name="connsiteY47" fmla="*/ 1148 h 485453"/>
                  <a:gd name="connsiteX48" fmla="*/ 45897 w 379971"/>
                  <a:gd name="connsiteY48" fmla="*/ 82704 h 485453"/>
                  <a:gd name="connsiteX49" fmla="*/ 2507 w 379971"/>
                  <a:gd name="connsiteY49" fmla="*/ 255702 h 48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79971" h="485453">
                    <a:moveTo>
                      <a:pt x="118808" y="400141"/>
                    </a:moveTo>
                    <a:cubicBezTo>
                      <a:pt x="133225" y="410576"/>
                      <a:pt x="135834" y="416343"/>
                      <a:pt x="138992" y="434192"/>
                    </a:cubicBezTo>
                    <a:cubicBezTo>
                      <a:pt x="117023" y="427739"/>
                      <a:pt x="113453" y="422659"/>
                      <a:pt x="118808" y="400141"/>
                    </a:cubicBezTo>
                    <a:close/>
                    <a:moveTo>
                      <a:pt x="99722" y="344260"/>
                    </a:moveTo>
                    <a:cubicBezTo>
                      <a:pt x="107549" y="376526"/>
                      <a:pt x="114139" y="364855"/>
                      <a:pt x="102743" y="401103"/>
                    </a:cubicBezTo>
                    <a:cubicBezTo>
                      <a:pt x="70063" y="391354"/>
                      <a:pt x="82009" y="361697"/>
                      <a:pt x="99722" y="344260"/>
                    </a:cubicBezTo>
                    <a:close/>
                    <a:moveTo>
                      <a:pt x="50703" y="332315"/>
                    </a:moveTo>
                    <a:cubicBezTo>
                      <a:pt x="60451" y="313642"/>
                      <a:pt x="80499" y="276571"/>
                      <a:pt x="94230" y="264214"/>
                    </a:cubicBezTo>
                    <a:cubicBezTo>
                      <a:pt x="94092" y="287418"/>
                      <a:pt x="96564" y="300462"/>
                      <a:pt x="87776" y="321606"/>
                    </a:cubicBezTo>
                    <a:cubicBezTo>
                      <a:pt x="81322" y="337395"/>
                      <a:pt x="74320" y="351949"/>
                      <a:pt x="70887" y="368974"/>
                    </a:cubicBezTo>
                    <a:cubicBezTo>
                      <a:pt x="59216" y="359501"/>
                      <a:pt x="53998" y="348379"/>
                      <a:pt x="50703" y="332315"/>
                    </a:cubicBezTo>
                    <a:close/>
                    <a:moveTo>
                      <a:pt x="222751" y="78173"/>
                    </a:moveTo>
                    <a:cubicBezTo>
                      <a:pt x="277125" y="61148"/>
                      <a:pt x="279460" y="106319"/>
                      <a:pt x="298408" y="146274"/>
                    </a:cubicBezTo>
                    <a:cubicBezTo>
                      <a:pt x="310903" y="172910"/>
                      <a:pt x="334521" y="231949"/>
                      <a:pt x="336306" y="259821"/>
                    </a:cubicBezTo>
                    <a:cubicBezTo>
                      <a:pt x="341523" y="338219"/>
                      <a:pt x="311590" y="433780"/>
                      <a:pt x="225909" y="452316"/>
                    </a:cubicBezTo>
                    <a:cubicBezTo>
                      <a:pt x="152998" y="468242"/>
                      <a:pt x="111668" y="325999"/>
                      <a:pt x="115101" y="272727"/>
                    </a:cubicBezTo>
                    <a:cubicBezTo>
                      <a:pt x="120044" y="199958"/>
                      <a:pt x="143524" y="102887"/>
                      <a:pt x="222751" y="78173"/>
                    </a:cubicBezTo>
                    <a:close/>
                    <a:moveTo>
                      <a:pt x="40954" y="313917"/>
                    </a:moveTo>
                    <a:cubicBezTo>
                      <a:pt x="33127" y="276160"/>
                      <a:pt x="38894" y="273963"/>
                      <a:pt x="61550" y="244306"/>
                    </a:cubicBezTo>
                    <a:cubicBezTo>
                      <a:pt x="75967" y="225221"/>
                      <a:pt x="88600" y="202292"/>
                      <a:pt x="108510" y="190484"/>
                    </a:cubicBezTo>
                    <a:cubicBezTo>
                      <a:pt x="101370" y="225221"/>
                      <a:pt x="97113" y="228516"/>
                      <a:pt x="77890" y="255976"/>
                    </a:cubicBezTo>
                    <a:lnTo>
                      <a:pt x="53311" y="299638"/>
                    </a:lnTo>
                    <a:cubicBezTo>
                      <a:pt x="44798" y="312956"/>
                      <a:pt x="52350" y="304031"/>
                      <a:pt x="40954" y="313917"/>
                    </a:cubicBezTo>
                    <a:close/>
                    <a:moveTo>
                      <a:pt x="28047" y="199546"/>
                    </a:moveTo>
                    <a:cubicBezTo>
                      <a:pt x="48918" y="180324"/>
                      <a:pt x="97388" y="145038"/>
                      <a:pt x="124300" y="139683"/>
                    </a:cubicBezTo>
                    <a:cubicBezTo>
                      <a:pt x="112629" y="183345"/>
                      <a:pt x="119494" y="142979"/>
                      <a:pt x="78302" y="200919"/>
                    </a:cubicBezTo>
                    <a:cubicBezTo>
                      <a:pt x="68141" y="215198"/>
                      <a:pt x="43837" y="252269"/>
                      <a:pt x="30381" y="259821"/>
                    </a:cubicBezTo>
                    <a:lnTo>
                      <a:pt x="28047" y="199546"/>
                    </a:lnTo>
                    <a:close/>
                    <a:moveTo>
                      <a:pt x="38619" y="173459"/>
                    </a:moveTo>
                    <a:cubicBezTo>
                      <a:pt x="39580" y="84351"/>
                      <a:pt x="132127" y="69248"/>
                      <a:pt x="202566" y="61971"/>
                    </a:cubicBezTo>
                    <a:cubicBezTo>
                      <a:pt x="197349" y="71720"/>
                      <a:pt x="171809" y="89843"/>
                      <a:pt x="161923" y="95885"/>
                    </a:cubicBezTo>
                    <a:cubicBezTo>
                      <a:pt x="145720" y="105907"/>
                      <a:pt x="147368" y="90118"/>
                      <a:pt x="121417" y="115381"/>
                    </a:cubicBezTo>
                    <a:cubicBezTo>
                      <a:pt x="104390" y="131994"/>
                      <a:pt x="94092" y="130210"/>
                      <a:pt x="76929" y="143940"/>
                    </a:cubicBezTo>
                    <a:cubicBezTo>
                      <a:pt x="64708" y="153825"/>
                      <a:pt x="51389" y="166182"/>
                      <a:pt x="38619" y="173459"/>
                    </a:cubicBezTo>
                    <a:close/>
                    <a:moveTo>
                      <a:pt x="213139" y="51399"/>
                    </a:moveTo>
                    <a:cubicBezTo>
                      <a:pt x="236345" y="60736"/>
                      <a:pt x="239640" y="33413"/>
                      <a:pt x="247329" y="55930"/>
                    </a:cubicBezTo>
                    <a:lnTo>
                      <a:pt x="210530" y="61834"/>
                    </a:lnTo>
                    <a:cubicBezTo>
                      <a:pt x="205175" y="45770"/>
                      <a:pt x="212865" y="66090"/>
                      <a:pt x="213139" y="51399"/>
                    </a:cubicBezTo>
                    <a:close/>
                    <a:moveTo>
                      <a:pt x="124026" y="59500"/>
                    </a:moveTo>
                    <a:cubicBezTo>
                      <a:pt x="134187" y="48379"/>
                      <a:pt x="152311" y="34374"/>
                      <a:pt x="169338" y="30392"/>
                    </a:cubicBezTo>
                    <a:cubicBezTo>
                      <a:pt x="181695" y="27509"/>
                      <a:pt x="212590" y="27509"/>
                      <a:pt x="223575" y="32177"/>
                    </a:cubicBezTo>
                    <a:cubicBezTo>
                      <a:pt x="215474" y="57441"/>
                      <a:pt x="162884" y="51125"/>
                      <a:pt x="124026" y="59500"/>
                    </a:cubicBezTo>
                    <a:close/>
                    <a:moveTo>
                      <a:pt x="2507" y="255702"/>
                    </a:moveTo>
                    <a:cubicBezTo>
                      <a:pt x="9510" y="311858"/>
                      <a:pt x="27497" y="365816"/>
                      <a:pt x="68827" y="405496"/>
                    </a:cubicBezTo>
                    <a:cubicBezTo>
                      <a:pt x="108922" y="444215"/>
                      <a:pt x="149977" y="477853"/>
                      <a:pt x="208196" y="484444"/>
                    </a:cubicBezTo>
                    <a:cubicBezTo>
                      <a:pt x="345368" y="500096"/>
                      <a:pt x="394387" y="329981"/>
                      <a:pt x="376400" y="238951"/>
                    </a:cubicBezTo>
                    <a:cubicBezTo>
                      <a:pt x="363356" y="173322"/>
                      <a:pt x="324497" y="64031"/>
                      <a:pt x="266415" y="19408"/>
                    </a:cubicBezTo>
                    <a:cubicBezTo>
                      <a:pt x="251586" y="8150"/>
                      <a:pt x="202155" y="-3795"/>
                      <a:pt x="182245" y="1148"/>
                    </a:cubicBezTo>
                    <a:cubicBezTo>
                      <a:pt x="157529" y="7189"/>
                      <a:pt x="70338" y="45084"/>
                      <a:pt x="45897" y="82704"/>
                    </a:cubicBezTo>
                    <a:cubicBezTo>
                      <a:pt x="7999" y="140782"/>
                      <a:pt x="-6281" y="184443"/>
                      <a:pt x="2507" y="2557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876DE9AF-5514-594C-FBFA-DBB4465E2C03}"/>
                  </a:ext>
                </a:extLst>
              </p:cNvPr>
              <p:cNvSpPr/>
              <p:nvPr/>
            </p:nvSpPr>
            <p:spPr>
              <a:xfrm>
                <a:off x="7626184" y="2508344"/>
                <a:ext cx="24560" cy="197300"/>
              </a:xfrm>
              <a:custGeom>
                <a:avLst/>
                <a:gdLst>
                  <a:gd name="connsiteX0" fmla="*/ 12875 w 24560"/>
                  <a:gd name="connsiteY0" fmla="*/ 197300 h 197300"/>
                  <a:gd name="connsiteX1" fmla="*/ 17818 w 24560"/>
                  <a:gd name="connsiteY1" fmla="*/ 110115 h 197300"/>
                  <a:gd name="connsiteX2" fmla="*/ 21388 w 24560"/>
                  <a:gd name="connsiteY2" fmla="*/ 0 h 197300"/>
                  <a:gd name="connsiteX3" fmla="*/ 1616 w 24560"/>
                  <a:gd name="connsiteY3" fmla="*/ 92952 h 197300"/>
                  <a:gd name="connsiteX4" fmla="*/ 12875 w 24560"/>
                  <a:gd name="connsiteY4" fmla="*/ 197300 h 19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60" h="197300">
                    <a:moveTo>
                      <a:pt x="12875" y="197300"/>
                    </a:moveTo>
                    <a:cubicBezTo>
                      <a:pt x="37453" y="196202"/>
                      <a:pt x="15209" y="172449"/>
                      <a:pt x="17818" y="110115"/>
                    </a:cubicBezTo>
                    <a:cubicBezTo>
                      <a:pt x="19054" y="80732"/>
                      <a:pt x="26331" y="26087"/>
                      <a:pt x="21388" y="0"/>
                    </a:cubicBezTo>
                    <a:cubicBezTo>
                      <a:pt x="-9369" y="1098"/>
                      <a:pt x="2302" y="69748"/>
                      <a:pt x="1616" y="92952"/>
                    </a:cubicBezTo>
                    <a:cubicBezTo>
                      <a:pt x="1067" y="116842"/>
                      <a:pt x="-2915" y="181236"/>
                      <a:pt x="12875" y="19730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6497147-DC8B-BEC4-69D8-EB4ADA3FE1A4}"/>
                  </a:ext>
                </a:extLst>
              </p:cNvPr>
              <p:cNvSpPr/>
              <p:nvPr/>
            </p:nvSpPr>
            <p:spPr>
              <a:xfrm>
                <a:off x="8200928" y="2617512"/>
                <a:ext cx="121008" cy="121633"/>
              </a:xfrm>
              <a:custGeom>
                <a:avLst/>
                <a:gdLst>
                  <a:gd name="connsiteX0" fmla="*/ 0 w 121008"/>
                  <a:gd name="connsiteY0" fmla="*/ 14402 h 121633"/>
                  <a:gd name="connsiteX1" fmla="*/ 35838 w 121008"/>
                  <a:gd name="connsiteY1" fmla="*/ 34860 h 121633"/>
                  <a:gd name="connsiteX2" fmla="*/ 68105 w 121008"/>
                  <a:gd name="connsiteY2" fmla="*/ 58476 h 121633"/>
                  <a:gd name="connsiteX3" fmla="*/ 113829 w 121008"/>
                  <a:gd name="connsiteY3" fmla="*/ 121634 h 121633"/>
                  <a:gd name="connsiteX4" fmla="*/ 106415 w 121008"/>
                  <a:gd name="connsiteY4" fmla="*/ 80032 h 121633"/>
                  <a:gd name="connsiteX5" fmla="*/ 77168 w 121008"/>
                  <a:gd name="connsiteY5" fmla="*/ 41038 h 121633"/>
                  <a:gd name="connsiteX6" fmla="*/ 35563 w 121008"/>
                  <a:gd name="connsiteY6" fmla="*/ 14265 h 121633"/>
                  <a:gd name="connsiteX7" fmla="*/ 0 w 121008"/>
                  <a:gd name="connsiteY7" fmla="*/ 14402 h 12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08" h="121633">
                    <a:moveTo>
                      <a:pt x="0" y="14402"/>
                    </a:moveTo>
                    <a:cubicBezTo>
                      <a:pt x="11946" y="28132"/>
                      <a:pt x="20596" y="27583"/>
                      <a:pt x="35838" y="34860"/>
                    </a:cubicBezTo>
                    <a:cubicBezTo>
                      <a:pt x="48607" y="40901"/>
                      <a:pt x="55473" y="49551"/>
                      <a:pt x="68105" y="58476"/>
                    </a:cubicBezTo>
                    <a:cubicBezTo>
                      <a:pt x="95704" y="77835"/>
                      <a:pt x="88976" y="109688"/>
                      <a:pt x="113829" y="121634"/>
                    </a:cubicBezTo>
                    <a:cubicBezTo>
                      <a:pt x="130032" y="106942"/>
                      <a:pt x="114928" y="97743"/>
                      <a:pt x="106415" y="80032"/>
                    </a:cubicBezTo>
                    <a:cubicBezTo>
                      <a:pt x="95293" y="56828"/>
                      <a:pt x="99137" y="57514"/>
                      <a:pt x="77168" y="41038"/>
                    </a:cubicBezTo>
                    <a:cubicBezTo>
                      <a:pt x="63711" y="30878"/>
                      <a:pt x="50392" y="21954"/>
                      <a:pt x="35563" y="14265"/>
                    </a:cubicBezTo>
                    <a:cubicBezTo>
                      <a:pt x="16477" y="4379"/>
                      <a:pt x="6454" y="-12234"/>
                      <a:pt x="0" y="144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BDC12A4F-7E46-922C-607B-2653C368ED87}"/>
                  </a:ext>
                </a:extLst>
              </p:cNvPr>
              <p:cNvSpPr/>
              <p:nvPr/>
            </p:nvSpPr>
            <p:spPr>
              <a:xfrm>
                <a:off x="7405083" y="2611782"/>
                <a:ext cx="122225" cy="151665"/>
              </a:xfrm>
              <a:custGeom>
                <a:avLst/>
                <a:gdLst>
                  <a:gd name="connsiteX0" fmla="*/ 3846 w 122225"/>
                  <a:gd name="connsiteY0" fmla="*/ 151665 h 151665"/>
                  <a:gd name="connsiteX1" fmla="*/ 19499 w 122225"/>
                  <a:gd name="connsiteY1" fmla="*/ 134365 h 151665"/>
                  <a:gd name="connsiteX2" fmla="*/ 29935 w 122225"/>
                  <a:gd name="connsiteY2" fmla="*/ 110201 h 151665"/>
                  <a:gd name="connsiteX3" fmla="*/ 55062 w 122225"/>
                  <a:gd name="connsiteY3" fmla="*/ 66676 h 151665"/>
                  <a:gd name="connsiteX4" fmla="*/ 121932 w 122225"/>
                  <a:gd name="connsiteY4" fmla="*/ 86 h 151665"/>
                  <a:gd name="connsiteX5" fmla="*/ 41881 w 122225"/>
                  <a:gd name="connsiteY5" fmla="*/ 57752 h 151665"/>
                  <a:gd name="connsiteX6" fmla="*/ 16616 w 122225"/>
                  <a:gd name="connsiteY6" fmla="*/ 100864 h 151665"/>
                  <a:gd name="connsiteX7" fmla="*/ 1512 w 122225"/>
                  <a:gd name="connsiteY7" fmla="*/ 137386 h 151665"/>
                  <a:gd name="connsiteX8" fmla="*/ 3846 w 122225"/>
                  <a:gd name="connsiteY8" fmla="*/ 151665 h 15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225" h="151665">
                    <a:moveTo>
                      <a:pt x="3846" y="151665"/>
                    </a:moveTo>
                    <a:cubicBezTo>
                      <a:pt x="20323" y="148645"/>
                      <a:pt x="11947" y="153175"/>
                      <a:pt x="19499" y="134365"/>
                    </a:cubicBezTo>
                    <a:cubicBezTo>
                      <a:pt x="22795" y="126265"/>
                      <a:pt x="26227" y="118301"/>
                      <a:pt x="29935" y="110201"/>
                    </a:cubicBezTo>
                    <a:cubicBezTo>
                      <a:pt x="37899" y="92077"/>
                      <a:pt x="43528" y="81779"/>
                      <a:pt x="55062" y="66676"/>
                    </a:cubicBezTo>
                    <a:cubicBezTo>
                      <a:pt x="98452" y="10109"/>
                      <a:pt x="125364" y="29743"/>
                      <a:pt x="121932" y="86"/>
                    </a:cubicBezTo>
                    <a:cubicBezTo>
                      <a:pt x="94333" y="-2111"/>
                      <a:pt x="56161" y="38393"/>
                      <a:pt x="41881" y="57752"/>
                    </a:cubicBezTo>
                    <a:cubicBezTo>
                      <a:pt x="31994" y="71070"/>
                      <a:pt x="23481" y="85212"/>
                      <a:pt x="16616" y="100864"/>
                    </a:cubicBezTo>
                    <a:lnTo>
                      <a:pt x="1512" y="137386"/>
                    </a:lnTo>
                    <a:cubicBezTo>
                      <a:pt x="-2058" y="157294"/>
                      <a:pt x="1512" y="147958"/>
                      <a:pt x="3846" y="15166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E0983B38-7844-68AE-6E4F-D812E23116A2}"/>
                  </a:ext>
                </a:extLst>
              </p:cNvPr>
              <p:cNvSpPr/>
              <p:nvPr/>
            </p:nvSpPr>
            <p:spPr>
              <a:xfrm>
                <a:off x="8000911" y="2557153"/>
                <a:ext cx="91010" cy="173204"/>
              </a:xfrm>
              <a:custGeom>
                <a:avLst/>
                <a:gdLst>
                  <a:gd name="connsiteX0" fmla="*/ 2704 w 91010"/>
                  <a:gd name="connsiteY0" fmla="*/ 173205 h 173204"/>
                  <a:gd name="connsiteX1" fmla="*/ 25360 w 91010"/>
                  <a:gd name="connsiteY1" fmla="*/ 134486 h 173204"/>
                  <a:gd name="connsiteX2" fmla="*/ 90994 w 91010"/>
                  <a:gd name="connsiteY2" fmla="*/ 207 h 173204"/>
                  <a:gd name="connsiteX3" fmla="*/ 36756 w 91010"/>
                  <a:gd name="connsiteY3" fmla="*/ 80664 h 173204"/>
                  <a:gd name="connsiteX4" fmla="*/ 2704 w 91010"/>
                  <a:gd name="connsiteY4" fmla="*/ 173205 h 17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10" h="173204">
                    <a:moveTo>
                      <a:pt x="2704" y="173205"/>
                    </a:moveTo>
                    <a:cubicBezTo>
                      <a:pt x="19455" y="167301"/>
                      <a:pt x="16435" y="155630"/>
                      <a:pt x="25360" y="134486"/>
                    </a:cubicBezTo>
                    <a:cubicBezTo>
                      <a:pt x="39365" y="101397"/>
                      <a:pt x="92092" y="14211"/>
                      <a:pt x="90994" y="207"/>
                    </a:cubicBezTo>
                    <a:cubicBezTo>
                      <a:pt x="64630" y="-3638"/>
                      <a:pt x="51449" y="47026"/>
                      <a:pt x="36756" y="80664"/>
                    </a:cubicBezTo>
                    <a:cubicBezTo>
                      <a:pt x="28381" y="99749"/>
                      <a:pt x="-10478" y="157827"/>
                      <a:pt x="2704" y="1732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8850BB3B-0140-B1EF-F279-9DD4329E3160}"/>
                  </a:ext>
                </a:extLst>
              </p:cNvPr>
              <p:cNvSpPr/>
              <p:nvPr/>
            </p:nvSpPr>
            <p:spPr>
              <a:xfrm>
                <a:off x="8197633" y="2662605"/>
                <a:ext cx="84582" cy="96998"/>
              </a:xfrm>
              <a:custGeom>
                <a:avLst/>
                <a:gdLst>
                  <a:gd name="connsiteX0" fmla="*/ 0 w 84582"/>
                  <a:gd name="connsiteY0" fmla="*/ 2261 h 96998"/>
                  <a:gd name="connsiteX1" fmla="*/ 68792 w 84582"/>
                  <a:gd name="connsiteY1" fmla="*/ 96999 h 96998"/>
                  <a:gd name="connsiteX2" fmla="*/ 84582 w 84582"/>
                  <a:gd name="connsiteY2" fmla="*/ 91781 h 96998"/>
                  <a:gd name="connsiteX3" fmla="*/ 29384 w 84582"/>
                  <a:gd name="connsiteY3" fmla="*/ 12696 h 96998"/>
                  <a:gd name="connsiteX4" fmla="*/ 0 w 84582"/>
                  <a:gd name="connsiteY4" fmla="*/ 2261 h 9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82" h="96998">
                    <a:moveTo>
                      <a:pt x="0" y="2261"/>
                    </a:moveTo>
                    <a:cubicBezTo>
                      <a:pt x="6454" y="34390"/>
                      <a:pt x="56297" y="40568"/>
                      <a:pt x="68792" y="96999"/>
                    </a:cubicBezTo>
                    <a:lnTo>
                      <a:pt x="84582" y="91781"/>
                    </a:lnTo>
                    <a:cubicBezTo>
                      <a:pt x="81424" y="60339"/>
                      <a:pt x="50942" y="32879"/>
                      <a:pt x="29384" y="12696"/>
                    </a:cubicBezTo>
                    <a:cubicBezTo>
                      <a:pt x="16065" y="339"/>
                      <a:pt x="16889" y="-2681"/>
                      <a:pt x="0" y="2261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F96B38C4-01C4-0B00-81D8-544F1ABCFBCC}"/>
                  </a:ext>
                </a:extLst>
              </p:cNvPr>
              <p:cNvSpPr/>
              <p:nvPr/>
            </p:nvSpPr>
            <p:spPr>
              <a:xfrm>
                <a:off x="7977389" y="2573973"/>
                <a:ext cx="47413" cy="97784"/>
              </a:xfrm>
              <a:custGeom>
                <a:avLst/>
                <a:gdLst>
                  <a:gd name="connsiteX0" fmla="*/ 0 w 47413"/>
                  <a:gd name="connsiteY0" fmla="*/ 97758 h 97784"/>
                  <a:gd name="connsiteX1" fmla="*/ 29659 w 47413"/>
                  <a:gd name="connsiteY1" fmla="*/ 56018 h 97784"/>
                  <a:gd name="connsiteX2" fmla="*/ 46411 w 47413"/>
                  <a:gd name="connsiteY2" fmla="*/ 0 h 97784"/>
                  <a:gd name="connsiteX3" fmla="*/ 18811 w 47413"/>
                  <a:gd name="connsiteY3" fmla="*/ 43936 h 97784"/>
                  <a:gd name="connsiteX4" fmla="*/ 0 w 47413"/>
                  <a:gd name="connsiteY4" fmla="*/ 97758 h 9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3" h="97784">
                    <a:moveTo>
                      <a:pt x="0" y="97758"/>
                    </a:moveTo>
                    <a:cubicBezTo>
                      <a:pt x="21695" y="98719"/>
                      <a:pt x="22931" y="73318"/>
                      <a:pt x="29659" y="56018"/>
                    </a:cubicBezTo>
                    <a:cubicBezTo>
                      <a:pt x="36799" y="37346"/>
                      <a:pt x="51354" y="20183"/>
                      <a:pt x="46411" y="0"/>
                    </a:cubicBezTo>
                    <a:cubicBezTo>
                      <a:pt x="24853" y="1648"/>
                      <a:pt x="26089" y="25950"/>
                      <a:pt x="18811" y="43936"/>
                    </a:cubicBezTo>
                    <a:cubicBezTo>
                      <a:pt x="13044" y="58078"/>
                      <a:pt x="687" y="83616"/>
                      <a:pt x="0" y="9775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41F2B24B-63AF-AE05-99CF-00770DBF298A}"/>
                  </a:ext>
                </a:extLst>
              </p:cNvPr>
              <p:cNvSpPr/>
              <p:nvPr/>
            </p:nvSpPr>
            <p:spPr>
              <a:xfrm>
                <a:off x="7667076" y="2548161"/>
                <a:ext cx="21508" cy="93638"/>
              </a:xfrm>
              <a:custGeom>
                <a:avLst/>
                <a:gdLst>
                  <a:gd name="connsiteX0" fmla="*/ 5761 w 21508"/>
                  <a:gd name="connsiteY0" fmla="*/ 93639 h 93638"/>
                  <a:gd name="connsiteX1" fmla="*/ 20865 w 21508"/>
                  <a:gd name="connsiteY1" fmla="*/ 57529 h 93638"/>
                  <a:gd name="connsiteX2" fmla="*/ 9605 w 21508"/>
                  <a:gd name="connsiteY2" fmla="*/ 0 h 93638"/>
                  <a:gd name="connsiteX3" fmla="*/ 4113 w 21508"/>
                  <a:gd name="connsiteY3" fmla="*/ 40092 h 93638"/>
                  <a:gd name="connsiteX4" fmla="*/ 5761 w 21508"/>
                  <a:gd name="connsiteY4" fmla="*/ 93639 h 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8" h="93638">
                    <a:moveTo>
                      <a:pt x="5761" y="93639"/>
                    </a:moveTo>
                    <a:cubicBezTo>
                      <a:pt x="25945" y="91991"/>
                      <a:pt x="21002" y="75927"/>
                      <a:pt x="20865" y="57529"/>
                    </a:cubicBezTo>
                    <a:cubicBezTo>
                      <a:pt x="20453" y="20732"/>
                      <a:pt x="26220" y="9062"/>
                      <a:pt x="9605" y="0"/>
                    </a:cubicBezTo>
                    <a:cubicBezTo>
                      <a:pt x="-6734" y="11121"/>
                      <a:pt x="2328" y="17986"/>
                      <a:pt x="4113" y="40092"/>
                    </a:cubicBezTo>
                    <a:cubicBezTo>
                      <a:pt x="5486" y="57941"/>
                      <a:pt x="4388" y="75652"/>
                      <a:pt x="5761" y="9363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57DBBB7A-88B0-9030-A457-4628F8A1A2F6}"/>
                  </a:ext>
                </a:extLst>
              </p:cNvPr>
              <p:cNvSpPr/>
              <p:nvPr/>
            </p:nvSpPr>
            <p:spPr>
              <a:xfrm>
                <a:off x="7454149" y="2664591"/>
                <a:ext cx="58036" cy="82105"/>
              </a:xfrm>
              <a:custGeom>
                <a:avLst/>
                <a:gdLst>
                  <a:gd name="connsiteX0" fmla="*/ 1877 w 58036"/>
                  <a:gd name="connsiteY0" fmla="*/ 82105 h 82105"/>
                  <a:gd name="connsiteX1" fmla="*/ 32222 w 58036"/>
                  <a:gd name="connsiteY1" fmla="*/ 44485 h 82105"/>
                  <a:gd name="connsiteX2" fmla="*/ 58037 w 58036"/>
                  <a:gd name="connsiteY2" fmla="*/ 0 h 82105"/>
                  <a:gd name="connsiteX3" fmla="*/ 1877 w 58036"/>
                  <a:gd name="connsiteY3" fmla="*/ 82105 h 8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6" h="82105">
                    <a:moveTo>
                      <a:pt x="1877" y="82105"/>
                    </a:moveTo>
                    <a:cubicBezTo>
                      <a:pt x="18354" y="78948"/>
                      <a:pt x="19041" y="62060"/>
                      <a:pt x="32222" y="44485"/>
                    </a:cubicBezTo>
                    <a:cubicBezTo>
                      <a:pt x="45541" y="26636"/>
                      <a:pt x="57213" y="23341"/>
                      <a:pt x="58037" y="0"/>
                    </a:cubicBezTo>
                    <a:cubicBezTo>
                      <a:pt x="32634" y="8375"/>
                      <a:pt x="-9382" y="63982"/>
                      <a:pt x="1877" y="82105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B69CE1EB-F670-CB85-FBC4-6D6E58D6CAEA}"/>
                  </a:ext>
                </a:extLst>
              </p:cNvPr>
              <p:cNvSpPr/>
              <p:nvPr/>
            </p:nvSpPr>
            <p:spPr>
              <a:xfrm>
                <a:off x="7796534" y="2769077"/>
                <a:ext cx="20250" cy="67277"/>
              </a:xfrm>
              <a:custGeom>
                <a:avLst/>
                <a:gdLst>
                  <a:gd name="connsiteX0" fmla="*/ 15260 w 20250"/>
                  <a:gd name="connsiteY0" fmla="*/ 0 h 67277"/>
                  <a:gd name="connsiteX1" fmla="*/ 568 w 20250"/>
                  <a:gd name="connsiteY1" fmla="*/ 33776 h 67277"/>
                  <a:gd name="connsiteX2" fmla="*/ 15123 w 20250"/>
                  <a:gd name="connsiteY2" fmla="*/ 67277 h 67277"/>
                  <a:gd name="connsiteX3" fmla="*/ 15260 w 20250"/>
                  <a:gd name="connsiteY3" fmla="*/ 0 h 6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50" h="67277">
                    <a:moveTo>
                      <a:pt x="15260" y="0"/>
                    </a:moveTo>
                    <a:cubicBezTo>
                      <a:pt x="-2315" y="3707"/>
                      <a:pt x="1117" y="14828"/>
                      <a:pt x="568" y="33776"/>
                    </a:cubicBezTo>
                    <a:cubicBezTo>
                      <a:pt x="156" y="52311"/>
                      <a:pt x="-3551" y="63570"/>
                      <a:pt x="15123" y="67277"/>
                    </a:cubicBezTo>
                    <a:cubicBezTo>
                      <a:pt x="21302" y="53135"/>
                      <a:pt x="22538" y="13181"/>
                      <a:pt x="152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0325C3B2-B3DE-C770-3E39-3745713335AE}"/>
                  </a:ext>
                </a:extLst>
              </p:cNvPr>
              <p:cNvSpPr/>
              <p:nvPr/>
            </p:nvSpPr>
            <p:spPr>
              <a:xfrm>
                <a:off x="8127466" y="2124590"/>
                <a:ext cx="16744" cy="26361"/>
              </a:xfrm>
              <a:custGeom>
                <a:avLst/>
                <a:gdLst>
                  <a:gd name="connsiteX0" fmla="*/ 1512 w 16744"/>
                  <a:gd name="connsiteY0" fmla="*/ 26362 h 26361"/>
                  <a:gd name="connsiteX1" fmla="*/ 14144 w 16744"/>
                  <a:gd name="connsiteY1" fmla="*/ 17300 h 26361"/>
                  <a:gd name="connsiteX2" fmla="*/ 6180 w 16744"/>
                  <a:gd name="connsiteY2" fmla="*/ 0 h 26361"/>
                  <a:gd name="connsiteX3" fmla="*/ 1512 w 16744"/>
                  <a:gd name="connsiteY3" fmla="*/ 26362 h 2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44" h="26361">
                    <a:moveTo>
                      <a:pt x="1512" y="26362"/>
                    </a:moveTo>
                    <a:cubicBezTo>
                      <a:pt x="5906" y="24577"/>
                      <a:pt x="11123" y="25126"/>
                      <a:pt x="14144" y="17300"/>
                    </a:cubicBezTo>
                    <a:cubicBezTo>
                      <a:pt x="21284" y="-1236"/>
                      <a:pt x="12084" y="3295"/>
                      <a:pt x="6180" y="0"/>
                    </a:cubicBezTo>
                    <a:cubicBezTo>
                      <a:pt x="-2608" y="13593"/>
                      <a:pt x="139" y="6590"/>
                      <a:pt x="1512" y="2636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017CA2C2-9AF1-0CDE-2BD5-54F143643D36}"/>
                  </a:ext>
                </a:extLst>
              </p:cNvPr>
              <p:cNvSpPr/>
              <p:nvPr/>
            </p:nvSpPr>
            <p:spPr>
              <a:xfrm>
                <a:off x="8111498" y="2062393"/>
                <a:ext cx="20089" cy="19496"/>
              </a:xfrm>
              <a:custGeom>
                <a:avLst/>
                <a:gdLst>
                  <a:gd name="connsiteX0" fmla="*/ 3750 w 20089"/>
                  <a:gd name="connsiteY0" fmla="*/ 0 h 19496"/>
                  <a:gd name="connsiteX1" fmla="*/ 4162 w 20089"/>
                  <a:gd name="connsiteY1" fmla="*/ 17025 h 19496"/>
                  <a:gd name="connsiteX2" fmla="*/ 17206 w 20089"/>
                  <a:gd name="connsiteY2" fmla="*/ 19497 h 19496"/>
                  <a:gd name="connsiteX3" fmla="*/ 20089 w 20089"/>
                  <a:gd name="connsiteY3" fmla="*/ 1648 h 19496"/>
                  <a:gd name="connsiteX4" fmla="*/ 3750 w 20089"/>
                  <a:gd name="connsiteY4" fmla="*/ 0 h 1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89" h="19496">
                    <a:moveTo>
                      <a:pt x="3750" y="0"/>
                    </a:moveTo>
                    <a:cubicBezTo>
                      <a:pt x="42" y="11533"/>
                      <a:pt x="-2567" y="549"/>
                      <a:pt x="4162" y="17025"/>
                    </a:cubicBezTo>
                    <a:lnTo>
                      <a:pt x="17206" y="19497"/>
                    </a:lnTo>
                    <a:lnTo>
                      <a:pt x="20089" y="1648"/>
                    </a:lnTo>
                    <a:lnTo>
                      <a:pt x="3750" y="0"/>
                    </a:ln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802F154C-19BD-CA34-8E6E-DED84F72991E}"/>
                  </a:ext>
                </a:extLst>
              </p:cNvPr>
              <p:cNvSpPr/>
              <p:nvPr/>
            </p:nvSpPr>
            <p:spPr>
              <a:xfrm>
                <a:off x="7513970" y="2732940"/>
                <a:ext cx="16616" cy="17883"/>
              </a:xfrm>
              <a:custGeom>
                <a:avLst/>
                <a:gdLst>
                  <a:gd name="connsiteX0" fmla="*/ 0 w 16616"/>
                  <a:gd name="connsiteY0" fmla="*/ 16502 h 17883"/>
                  <a:gd name="connsiteX1" fmla="*/ 16340 w 16616"/>
                  <a:gd name="connsiteY1" fmla="*/ 713 h 17883"/>
                  <a:gd name="connsiteX2" fmla="*/ 0 w 16616"/>
                  <a:gd name="connsiteY2" fmla="*/ 16502 h 1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616" h="17883">
                    <a:moveTo>
                      <a:pt x="0" y="16502"/>
                    </a:moveTo>
                    <a:cubicBezTo>
                      <a:pt x="15104" y="19660"/>
                      <a:pt x="17576" y="18562"/>
                      <a:pt x="16340" y="713"/>
                    </a:cubicBezTo>
                    <a:cubicBezTo>
                      <a:pt x="2472" y="-1896"/>
                      <a:pt x="824" y="2498"/>
                      <a:pt x="0" y="1650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30B928F7-B39E-34E0-1C29-E57BF18766DF}"/>
                  </a:ext>
                </a:extLst>
              </p:cNvPr>
              <p:cNvSpPr/>
              <p:nvPr/>
            </p:nvSpPr>
            <p:spPr>
              <a:xfrm>
                <a:off x="7851116" y="2806148"/>
                <a:ext cx="18002" cy="20045"/>
              </a:xfrm>
              <a:custGeom>
                <a:avLst/>
                <a:gdLst>
                  <a:gd name="connsiteX0" fmla="*/ 9560 w 18002"/>
                  <a:gd name="connsiteY0" fmla="*/ 0 h 20045"/>
                  <a:gd name="connsiteX1" fmla="*/ 5716 w 18002"/>
                  <a:gd name="connsiteY1" fmla="*/ 20046 h 20045"/>
                  <a:gd name="connsiteX2" fmla="*/ 9560 w 18002"/>
                  <a:gd name="connsiteY2" fmla="*/ 0 h 2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02" h="20045">
                    <a:moveTo>
                      <a:pt x="9560" y="0"/>
                    </a:moveTo>
                    <a:cubicBezTo>
                      <a:pt x="-3484" y="5217"/>
                      <a:pt x="-1562" y="10709"/>
                      <a:pt x="5716" y="20046"/>
                    </a:cubicBezTo>
                    <a:cubicBezTo>
                      <a:pt x="21094" y="16064"/>
                      <a:pt x="21643" y="10984"/>
                      <a:pt x="9560" y="0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63317C75-A604-878D-F9B0-4E01E2C176AA}"/>
                  </a:ext>
                </a:extLst>
              </p:cNvPr>
              <p:cNvSpPr/>
              <p:nvPr/>
            </p:nvSpPr>
            <p:spPr>
              <a:xfrm>
                <a:off x="8202713" y="2734203"/>
                <a:ext cx="17026" cy="16291"/>
              </a:xfrm>
              <a:custGeom>
                <a:avLst/>
                <a:gdLst>
                  <a:gd name="connsiteX0" fmla="*/ 0 w 17026"/>
                  <a:gd name="connsiteY0" fmla="*/ 12769 h 16291"/>
                  <a:gd name="connsiteX1" fmla="*/ 17026 w 17026"/>
                  <a:gd name="connsiteY1" fmla="*/ 0 h 16291"/>
                  <a:gd name="connsiteX2" fmla="*/ 0 w 17026"/>
                  <a:gd name="connsiteY2" fmla="*/ 12769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26" h="16291">
                    <a:moveTo>
                      <a:pt x="0" y="12769"/>
                    </a:moveTo>
                    <a:cubicBezTo>
                      <a:pt x="14967" y="20595"/>
                      <a:pt x="15791" y="14966"/>
                      <a:pt x="17026" y="0"/>
                    </a:cubicBezTo>
                    <a:cubicBezTo>
                      <a:pt x="4119" y="1510"/>
                      <a:pt x="1922" y="-1785"/>
                      <a:pt x="0" y="12769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9DF27CF5-AA36-6B3E-E294-D82B94D93EE2}"/>
                  </a:ext>
                </a:extLst>
              </p:cNvPr>
              <p:cNvSpPr/>
              <p:nvPr/>
            </p:nvSpPr>
            <p:spPr>
              <a:xfrm>
                <a:off x="7955831" y="2622166"/>
                <a:ext cx="15658" cy="16527"/>
              </a:xfrm>
              <a:custGeom>
                <a:avLst/>
                <a:gdLst>
                  <a:gd name="connsiteX0" fmla="*/ 0 w 15658"/>
                  <a:gd name="connsiteY0" fmla="*/ 15378 h 16527"/>
                  <a:gd name="connsiteX1" fmla="*/ 12770 w 15658"/>
                  <a:gd name="connsiteY1" fmla="*/ 11396 h 16527"/>
                  <a:gd name="connsiteX2" fmla="*/ 10435 w 15658"/>
                  <a:gd name="connsiteY2" fmla="*/ 0 h 16527"/>
                  <a:gd name="connsiteX3" fmla="*/ 0 w 15658"/>
                  <a:gd name="connsiteY3" fmla="*/ 15378 h 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" h="16527">
                    <a:moveTo>
                      <a:pt x="0" y="15378"/>
                    </a:moveTo>
                    <a:cubicBezTo>
                      <a:pt x="7827" y="15652"/>
                      <a:pt x="8239" y="19497"/>
                      <a:pt x="12770" y="11396"/>
                    </a:cubicBezTo>
                    <a:cubicBezTo>
                      <a:pt x="20322" y="-2197"/>
                      <a:pt x="10710" y="549"/>
                      <a:pt x="10435" y="0"/>
                    </a:cubicBezTo>
                    <a:cubicBezTo>
                      <a:pt x="1648" y="4531"/>
                      <a:pt x="1510" y="0"/>
                      <a:pt x="0" y="15378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16B0176F-BB01-E6F0-F7BC-685A0E27371A}"/>
                  </a:ext>
                </a:extLst>
              </p:cNvPr>
              <p:cNvSpPr/>
              <p:nvPr/>
            </p:nvSpPr>
            <p:spPr>
              <a:xfrm>
                <a:off x="7719563" y="2607200"/>
                <a:ext cx="13415" cy="12906"/>
              </a:xfrm>
              <a:custGeom>
                <a:avLst/>
                <a:gdLst>
                  <a:gd name="connsiteX0" fmla="*/ 2843 w 13415"/>
                  <a:gd name="connsiteY0" fmla="*/ 12906 h 12906"/>
                  <a:gd name="connsiteX1" fmla="*/ 13416 w 13415"/>
                  <a:gd name="connsiteY1" fmla="*/ 0 h 12906"/>
                  <a:gd name="connsiteX2" fmla="*/ 2843 w 13415"/>
                  <a:gd name="connsiteY2" fmla="*/ 12906 h 1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5" h="12906">
                    <a:moveTo>
                      <a:pt x="2843" y="12906"/>
                    </a:moveTo>
                    <a:cubicBezTo>
                      <a:pt x="17672" y="6453"/>
                      <a:pt x="8335" y="19909"/>
                      <a:pt x="13416" y="0"/>
                    </a:cubicBezTo>
                    <a:cubicBezTo>
                      <a:pt x="-727" y="824"/>
                      <a:pt x="-2650" y="-2471"/>
                      <a:pt x="2843" y="12906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4A9294F9-08CB-8D07-84B5-1D197B8EE640}"/>
                  </a:ext>
                </a:extLst>
              </p:cNvPr>
              <p:cNvSpPr/>
              <p:nvPr/>
            </p:nvSpPr>
            <p:spPr>
              <a:xfrm>
                <a:off x="8028330" y="3538044"/>
                <a:ext cx="9886" cy="4581"/>
              </a:xfrm>
              <a:custGeom>
                <a:avLst/>
                <a:gdLst>
                  <a:gd name="connsiteX0" fmla="*/ 0 w 9886"/>
                  <a:gd name="connsiteY0" fmla="*/ 4582 h 4581"/>
                  <a:gd name="connsiteX1" fmla="*/ 9886 w 9886"/>
                  <a:gd name="connsiteY1" fmla="*/ 51 h 4581"/>
                  <a:gd name="connsiteX2" fmla="*/ 0 w 9886"/>
                  <a:gd name="connsiteY2" fmla="*/ 4582 h 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6" h="4581">
                    <a:moveTo>
                      <a:pt x="0" y="4582"/>
                    </a:moveTo>
                    <a:lnTo>
                      <a:pt x="9886" y="51"/>
                    </a:lnTo>
                    <a:cubicBezTo>
                      <a:pt x="-8513" y="188"/>
                      <a:pt x="5767" y="-1185"/>
                      <a:pt x="0" y="4582"/>
                    </a:cubicBezTo>
                    <a:close/>
                  </a:path>
                </a:pathLst>
              </a:custGeom>
              <a:grpFill/>
              <a:ln w="1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604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数学一考试科目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8C665BE-278A-A1CD-21C4-940014982CA3}"/>
              </a:ext>
            </a:extLst>
          </p:cNvPr>
          <p:cNvSpPr txBox="1"/>
          <p:nvPr/>
        </p:nvSpPr>
        <p:spPr>
          <a:xfrm>
            <a:off x="219301" y="1810909"/>
            <a:ext cx="1753260" cy="3106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函数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极限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导数与微分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微分中值定理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不定积分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定积分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微分方程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多元函数微分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多元函数积分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向量代数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无穷级数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E3B317-807D-D634-A268-E8409C9C9C5D}"/>
              </a:ext>
            </a:extLst>
          </p:cNvPr>
          <p:cNvSpPr txBox="1"/>
          <p:nvPr/>
        </p:nvSpPr>
        <p:spPr>
          <a:xfrm>
            <a:off x="445183" y="133255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微积分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B97C5C-CF40-4C63-AEC2-7E41E6D5A82C}"/>
              </a:ext>
            </a:extLst>
          </p:cNvPr>
          <p:cNvSpPr txBox="1"/>
          <p:nvPr/>
        </p:nvSpPr>
        <p:spPr>
          <a:xfrm>
            <a:off x="3565862" y="1827601"/>
            <a:ext cx="1753260" cy="172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行列式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矩阵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维向量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线性方程组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特征值与特征向量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二次型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19D431-0942-837D-66BF-DABC1373333B}"/>
              </a:ext>
            </a:extLst>
          </p:cNvPr>
          <p:cNvSpPr txBox="1"/>
          <p:nvPr/>
        </p:nvSpPr>
        <p:spPr>
          <a:xfrm>
            <a:off x="3791744" y="134924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线性代数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CE66BF-DAC4-23E0-03AA-DCFA4A1D1CB3}"/>
              </a:ext>
            </a:extLst>
          </p:cNvPr>
          <p:cNvSpPr txBox="1"/>
          <p:nvPr/>
        </p:nvSpPr>
        <p:spPr>
          <a:xfrm>
            <a:off x="7340370" y="1810909"/>
            <a:ext cx="2160240" cy="227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随机事件和概率</a:t>
            </a:r>
            <a:endParaRPr lang="en-US" altLang="zh-CN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随机变量及其分布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多维随机变量及其分布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随机变量的数字特征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大数定律和中心极限定理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数理统计的基本概念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参数估计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marL="228600" indent="-2286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假设检验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7C4002-87F6-0ED5-37A9-7F4636A2B85E}"/>
              </a:ext>
            </a:extLst>
          </p:cNvPr>
          <p:cNvSpPr txBox="1"/>
          <p:nvPr/>
        </p:nvSpPr>
        <p:spPr>
          <a:xfrm>
            <a:off x="7453085" y="1326498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概率论</a:t>
            </a:r>
          </a:p>
        </p:txBody>
      </p:sp>
    </p:spTree>
    <p:extLst>
      <p:ext uri="{BB962C8B-B14F-4D97-AF65-F5344CB8AC3E}">
        <p14:creationId xmlns:p14="http://schemas.microsoft.com/office/powerpoint/2010/main" val="304714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数学一考试题型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8E3921-7FED-F6BE-82D6-7B0E0A3D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29" y="1124745"/>
            <a:ext cx="2931243" cy="17281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140AE1-A7CE-BC4A-2AEA-5EFF6D1B1E00}"/>
              </a:ext>
            </a:extLst>
          </p:cNvPr>
          <p:cNvSpPr txBox="1"/>
          <p:nvPr/>
        </p:nvSpPr>
        <p:spPr>
          <a:xfrm>
            <a:off x="3380399" y="1482651"/>
            <a:ext cx="115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数学一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693D5E-74BE-DCAB-CE54-0DED21F0D7F8}"/>
              </a:ext>
            </a:extLst>
          </p:cNvPr>
          <p:cNvSpPr txBox="1"/>
          <p:nvPr/>
        </p:nvSpPr>
        <p:spPr>
          <a:xfrm>
            <a:off x="4532529" y="1636539"/>
            <a:ext cx="100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:</a:t>
            </a:r>
            <a:r>
              <a:rPr lang="zh-CN" altLang="en-US" sz="1400" dirty="0"/>
              <a:t>题型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ECD14C-6B9A-803C-011D-A34B4CA78F2C}"/>
              </a:ext>
            </a:extLst>
          </p:cNvPr>
          <p:cNvSpPr txBox="1"/>
          <p:nvPr/>
        </p:nvSpPr>
        <p:spPr>
          <a:xfrm>
            <a:off x="3359696" y="2030968"/>
            <a:ext cx="422228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客观题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一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选择题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4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道微积分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3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  <a:sym typeface="HarmonyOS Sans SC Light" panose="00000400000000000000" pitchFamily="2" charset="-122"/>
              </a:rPr>
              <a:t>道线性代数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3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道概率论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一般来说</a:t>
            </a:r>
            <a:r>
              <a:rPr lang="en-US" altLang="zh-CN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4</a:t>
            </a:r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和</a:t>
            </a:r>
            <a:r>
              <a:rPr lang="en-US" altLang="zh-CN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7</a:t>
            </a:r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是压轴题 </a:t>
            </a:r>
            <a:r>
              <a:rPr lang="en-US" altLang="zh-CN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3</a:t>
            </a:r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，</a:t>
            </a:r>
            <a:r>
              <a:rPr lang="en-US" altLang="zh-CN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6</a:t>
            </a:r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，</a:t>
            </a:r>
            <a:r>
              <a:rPr lang="en-US" altLang="zh-CN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10</a:t>
            </a:r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也可能难度较大</a:t>
            </a:r>
            <a:endParaRPr lang="en-US" altLang="zh-CN" sz="1200" dirty="0">
              <a:solidFill>
                <a:srgbClr val="FF0000"/>
              </a:solidFill>
              <a:ea typeface="阿里巴巴普惠体 2.0 55 Regular" panose="00020600040101010101" pitchFamily="18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填空题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3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道微积分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道线性代数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1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道概率论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第</a:t>
            </a:r>
            <a:r>
              <a:rPr lang="en-US" altLang="zh-CN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3</a:t>
            </a:r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，</a:t>
            </a:r>
            <a:r>
              <a:rPr lang="en-US" altLang="zh-CN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5</a:t>
            </a:r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一般是压轴题。第</a:t>
            </a:r>
            <a:r>
              <a:rPr lang="en-US" altLang="zh-CN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2,4,6</a:t>
            </a:r>
            <a:r>
              <a:rPr lang="zh-CN" altLang="en-US" sz="1200" dirty="0">
                <a:solidFill>
                  <a:srgbClr val="FF0000"/>
                </a:solidFill>
                <a:ea typeface="阿里巴巴普惠体 2.0 55 Regular" panose="00020600040101010101" pitchFamily="18" charset="-122"/>
              </a:rPr>
              <a:t>难度也可能较大</a:t>
            </a:r>
            <a:endParaRPr lang="en-US" altLang="zh-CN" sz="1200" dirty="0">
              <a:solidFill>
                <a:srgbClr val="FF0000"/>
              </a:solidFill>
              <a:ea typeface="阿里巴巴普惠体 2.0 55 Regular" panose="00020600040101010101" pitchFamily="18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主观题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解答题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17,18,19,20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都是微积分题目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17,18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一般是送分题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19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一般关于多重积分，难度尚可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一般关于微分中值定理和积分相关定理的运用，难度较大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21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为线性代数，有一定难度，但没特别难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22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 2.0 55 Regular" panose="00020600040101010101" pitchFamily="18" charset="-122"/>
              </a:rPr>
              <a:t>为概率论，套路题。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ea typeface="阿里巴巴普惠体 2.0 55 Regular" panose="00020600040101010101" pitchFamily="18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</a:rPr>
              <a:t>解答题和高考一样，有一些常考题型，题的分布比较固定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A744F4-DA3A-7E22-A52F-E0DF77CF9E5B}"/>
              </a:ext>
            </a:extLst>
          </p:cNvPr>
          <p:cNvSpPr txBox="1"/>
          <p:nvPr/>
        </p:nvSpPr>
        <p:spPr>
          <a:xfrm>
            <a:off x="7032104" y="616737"/>
            <a:ext cx="4536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  可以看出数学的题目类型相对固定，题的难度分布也比较固定，我们需要做的就是把简单题目做对，难题尽可能拿分，这样就可以保证至少</a:t>
            </a:r>
            <a:r>
              <a:rPr lang="en-US" altLang="zh-CN" sz="1800" dirty="0"/>
              <a:t>120+</a:t>
            </a:r>
            <a:r>
              <a:rPr lang="zh-CN" altLang="en-US" sz="1800" dirty="0"/>
              <a:t>，冲击</a:t>
            </a:r>
            <a:r>
              <a:rPr lang="en-US" altLang="zh-CN" sz="1800" dirty="0"/>
              <a:t>130+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en-US" altLang="zh-CN" sz="1800" dirty="0"/>
              <a:t>      </a:t>
            </a:r>
            <a:r>
              <a:rPr lang="zh-CN" altLang="en-US" sz="1800" dirty="0"/>
              <a:t>对于选择题和填空题要投入更多时间 ，客观题分值大，难度区分明显。</a:t>
            </a:r>
            <a:endParaRPr lang="en-US" altLang="zh-CN" sz="1800" dirty="0"/>
          </a:p>
          <a:p>
            <a:r>
              <a:rPr lang="zh-CN" altLang="en-US" sz="1800" dirty="0"/>
              <a:t>      对于解答题，</a:t>
            </a:r>
            <a:r>
              <a:rPr lang="en-US" altLang="zh-CN" sz="1800" dirty="0"/>
              <a:t>17,18,22</a:t>
            </a:r>
            <a:r>
              <a:rPr lang="zh-CN" altLang="en-US" sz="1800" dirty="0"/>
              <a:t>甚至</a:t>
            </a:r>
            <a:r>
              <a:rPr lang="en-US" altLang="zh-CN" sz="1800" dirty="0"/>
              <a:t>19</a:t>
            </a:r>
            <a:r>
              <a:rPr lang="zh-CN" altLang="en-US" sz="1800" dirty="0"/>
              <a:t>和</a:t>
            </a:r>
            <a:r>
              <a:rPr lang="en-US" altLang="zh-CN" sz="1800" dirty="0"/>
              <a:t>21</a:t>
            </a:r>
            <a:r>
              <a:rPr lang="zh-CN" altLang="en-US" sz="1800" dirty="0"/>
              <a:t>基本复习好都能拿满分，对于</a:t>
            </a:r>
            <a:r>
              <a:rPr lang="en-US" altLang="zh-CN" sz="1800" dirty="0"/>
              <a:t>20</a:t>
            </a:r>
            <a:r>
              <a:rPr lang="zh-CN" altLang="en-US" sz="1800" dirty="0"/>
              <a:t>题，即使不会但写出相应定理或者做出简单的第一问也能拿一半的分数。</a:t>
            </a:r>
          </a:p>
        </p:txBody>
      </p:sp>
    </p:spTree>
    <p:extLst>
      <p:ext uri="{BB962C8B-B14F-4D97-AF65-F5344CB8AC3E}">
        <p14:creationId xmlns:p14="http://schemas.microsoft.com/office/powerpoint/2010/main" val="127164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数学一复习策略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4F281D-E37A-29E2-AC46-7A1029337A3E}"/>
              </a:ext>
            </a:extLst>
          </p:cNvPr>
          <p:cNvSpPr txBox="1"/>
          <p:nvPr/>
        </p:nvSpPr>
        <p:spPr>
          <a:xfrm>
            <a:off x="191344" y="112474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总体安排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19336" y="1628800"/>
            <a:ext cx="39604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数学的复习一般可以安排为三个阶段，基础阶段，强化阶段，冲刺刷题阶段。</a:t>
            </a:r>
            <a:endParaRPr lang="en-US" altLang="zh-CN" sz="1400" dirty="0"/>
          </a:p>
          <a:p>
            <a:r>
              <a:rPr lang="zh-CN" altLang="en-US" sz="1400" dirty="0"/>
              <a:t>从时间上：</a:t>
            </a:r>
            <a:endParaRPr lang="en-US" altLang="zh-CN" sz="1400" dirty="0"/>
          </a:p>
          <a:p>
            <a:r>
              <a:rPr lang="en-US" altLang="zh-CN" sz="1400" dirty="0"/>
              <a:t>     5,6</a:t>
            </a:r>
            <a:r>
              <a:rPr lang="zh-CN" altLang="en-US" sz="1400" dirty="0"/>
              <a:t>月安排基础阶段 </a:t>
            </a:r>
            <a:endParaRPr lang="en-US" altLang="zh-CN" sz="1400" dirty="0"/>
          </a:p>
          <a:p>
            <a:r>
              <a:rPr lang="en-US" altLang="zh-CN" sz="1400" dirty="0"/>
              <a:t>     7,8</a:t>
            </a:r>
            <a:r>
              <a:rPr lang="zh-CN" altLang="en-US" sz="1400" dirty="0"/>
              <a:t>月安排强化阶段</a:t>
            </a:r>
            <a:endParaRPr lang="en-US" altLang="zh-CN" sz="1400" dirty="0"/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从</a:t>
            </a:r>
            <a:r>
              <a:rPr lang="en-US" altLang="zh-CN" sz="1400" dirty="0"/>
              <a:t>9</a:t>
            </a:r>
            <a:r>
              <a:rPr lang="zh-CN" altLang="en-US" sz="1400" dirty="0"/>
              <a:t>月开始就是不断刷题，补漏，真题，模拟测试等等。</a:t>
            </a:r>
            <a:endParaRPr lang="en-US" altLang="zh-CN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BF1B2B-645B-05E9-B02E-FE0E9E2D54CF}"/>
              </a:ext>
            </a:extLst>
          </p:cNvPr>
          <p:cNvSpPr txBox="1"/>
          <p:nvPr/>
        </p:nvSpPr>
        <p:spPr>
          <a:xfrm>
            <a:off x="119337" y="33569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复习总体策略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5A3A87-F6AE-5D87-AB1E-115031218352}"/>
              </a:ext>
            </a:extLst>
          </p:cNvPr>
          <p:cNvSpPr txBox="1"/>
          <p:nvPr/>
        </p:nvSpPr>
        <p:spPr>
          <a:xfrm>
            <a:off x="119336" y="3933056"/>
            <a:ext cx="482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     </a:t>
            </a:r>
            <a:r>
              <a:rPr lang="zh-CN" altLang="en-US" sz="1800" dirty="0"/>
              <a:t>考研一定要跟一位老师复习，不要闭门造车，考研越来越高考化，难度越来越大。需要我们讲究方法论，对不同考点针对复习，针对性要强。</a:t>
            </a:r>
            <a:endParaRPr lang="en-US" altLang="zh-CN" sz="1800" dirty="0"/>
          </a:p>
          <a:p>
            <a:r>
              <a:rPr lang="en-US" altLang="zh-CN" sz="1800" dirty="0"/>
              <a:t>      </a:t>
            </a:r>
            <a:r>
              <a:rPr lang="zh-CN" altLang="en-US" sz="1800" dirty="0"/>
              <a:t>考研名师和辅导机构会有详细的复习计划，并且有配套的书籍和网课，我们一定要充分利用。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32DB58-BBC4-D4CA-49FC-5CFC98863CB8}"/>
              </a:ext>
            </a:extLst>
          </p:cNvPr>
          <p:cNvSpPr txBox="1"/>
          <p:nvPr/>
        </p:nvSpPr>
        <p:spPr>
          <a:xfrm>
            <a:off x="5303912" y="69782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推荐去看考研老师的视频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89D992-92E2-0B25-B3CB-66E41A5E4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154630"/>
            <a:ext cx="1440160" cy="3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0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数学一微积分复习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4F281D-E37A-29E2-AC46-7A1029337A3E}"/>
              </a:ext>
            </a:extLst>
          </p:cNvPr>
          <p:cNvSpPr txBox="1"/>
          <p:nvPr/>
        </p:nvSpPr>
        <p:spPr>
          <a:xfrm>
            <a:off x="5519936" y="23615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微积分的复习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基础阶段的目标就是要打好基础，掌握好知识点，刷一些选择题和填空题，对数学一的难度和知识做一个初步的把握。</a:t>
            </a:r>
            <a:endParaRPr lang="en-US" altLang="zh-CN" sz="1400" dirty="0"/>
          </a:p>
          <a:p>
            <a:r>
              <a:rPr lang="en-US" altLang="zh-CN" sz="1400" dirty="0"/>
              <a:t>      </a:t>
            </a:r>
            <a:r>
              <a:rPr lang="zh-CN" altLang="en-US" sz="1400" dirty="0"/>
              <a:t>需要注意的是，一定要关注微积分的知识点的定义，基本的定义和定理要掌握后，否则做题和提升的时候会很晕。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基础阶段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2C598-883C-DBA3-0F5A-1162BB869938}"/>
              </a:ext>
            </a:extLst>
          </p:cNvPr>
          <p:cNvSpPr txBox="1"/>
          <p:nvPr/>
        </p:nvSpPr>
        <p:spPr>
          <a:xfrm>
            <a:off x="119336" y="314096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推荐的老师（网课）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C2CD06-F285-3E60-6850-9FB1DD692C52}"/>
              </a:ext>
            </a:extLst>
          </p:cNvPr>
          <p:cNvSpPr txBox="1"/>
          <p:nvPr/>
        </p:nvSpPr>
        <p:spPr>
          <a:xfrm>
            <a:off x="119336" y="3789040"/>
            <a:ext cx="385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武忠祥老师和张宇老师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ACB725-83A9-5163-3612-582CA8785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476544"/>
            <a:ext cx="1530134" cy="15301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6E22E7-26F8-D6A4-602D-98B6005730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76" y="4476544"/>
            <a:ext cx="1530134" cy="15301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344C43-8C37-CB9B-261C-49B0E210EF02}"/>
              </a:ext>
            </a:extLst>
          </p:cNvPr>
          <p:cNvSpPr txBox="1"/>
          <p:nvPr/>
        </p:nvSpPr>
        <p:spPr>
          <a:xfrm>
            <a:off x="4884426" y="908720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05EA701-9200-1DD8-089F-4AAC4F43A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872" y="1404369"/>
            <a:ext cx="1311598" cy="179660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80B0A7E-B9AA-E41C-2D40-3E68EADB2C17}"/>
              </a:ext>
            </a:extLst>
          </p:cNvPr>
          <p:cNvSpPr txBox="1"/>
          <p:nvPr/>
        </p:nvSpPr>
        <p:spPr>
          <a:xfrm>
            <a:off x="4799856" y="360263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刷题书籍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3B74A6-34F4-E4E0-5495-DD02E1F5C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72" y="4137685"/>
            <a:ext cx="1317779" cy="1868993"/>
          </a:xfrm>
          <a:prstGeom prst="rect">
            <a:avLst/>
          </a:prstGeom>
        </p:spPr>
      </p:pic>
      <p:sp>
        <p:nvSpPr>
          <p:cNvPr id="22" name="箭头: 左 21">
            <a:extLst>
              <a:ext uri="{FF2B5EF4-FFF2-40B4-BE49-F238E27FC236}">
                <a16:creationId xmlns:a16="http://schemas.microsoft.com/office/drawing/2014/main" id="{0499A983-92A6-7768-A0A7-C16D8DF61EAD}"/>
              </a:ext>
            </a:extLst>
          </p:cNvPr>
          <p:cNvSpPr/>
          <p:nvPr/>
        </p:nvSpPr>
        <p:spPr>
          <a:xfrm>
            <a:off x="6238273" y="4653136"/>
            <a:ext cx="1504478" cy="361112"/>
          </a:xfrm>
          <a:prstGeom prst="leftArrow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</a:rPr>
              <a:t>必做的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3047FAB-E80E-4DC0-703D-DD63BD75E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0254" y="4163456"/>
            <a:ext cx="1311598" cy="18432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570EA5-2D29-CAD5-0350-73EDC8903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6298" y="1386260"/>
            <a:ext cx="1373823" cy="18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3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8E381D3-EB3A-9B31-CD4E-66DACC6C73D4}"/>
              </a:ext>
            </a:extLst>
          </p:cNvPr>
          <p:cNvSpPr txBox="1"/>
          <p:nvPr/>
        </p:nvSpPr>
        <p:spPr>
          <a:xfrm>
            <a:off x="1972561" y="23615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rPr>
              <a:t>数学一微积分复习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D279A-D0E1-EB19-7342-4C667A607811}"/>
              </a:ext>
            </a:extLst>
          </p:cNvPr>
          <p:cNvSpPr txBox="1"/>
          <p:nvPr/>
        </p:nvSpPr>
        <p:spPr>
          <a:xfrm>
            <a:off x="1219771" y="-10064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新叶念体" panose="02000000000000000000" pitchFamily="2" charset="-128"/>
                <a:ea typeface="新叶念体" panose="02000000000000000000" pitchFamily="2" charset="-128"/>
              </a:defRPr>
            </a:lvl1pPr>
          </a:lstStyle>
          <a:p>
            <a:r>
              <a:rPr lang="en-US" altLang="zh-CN" sz="4000" dirty="0">
                <a:latin typeface="欢字卡通手书" panose="02000500000000000000" pitchFamily="2" charset="-122"/>
                <a:ea typeface="欢字卡通手书" panose="02000500000000000000" pitchFamily="2" charset="-122"/>
              </a:rPr>
              <a:t>01</a:t>
            </a:r>
            <a:endParaRPr lang="zh-CN" altLang="en-US" sz="4000" dirty="0">
              <a:latin typeface="欢字卡通手书" panose="02000500000000000000" pitchFamily="2" charset="-122"/>
              <a:ea typeface="欢字卡通手书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2C687-27A0-43BB-434E-7590749FCBCA}"/>
              </a:ext>
            </a:extLst>
          </p:cNvPr>
          <p:cNvSpPr txBox="1"/>
          <p:nvPr/>
        </p:nvSpPr>
        <p:spPr>
          <a:xfrm>
            <a:off x="17490" y="1530134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  </a:t>
            </a:r>
            <a:r>
              <a:rPr lang="zh-CN" altLang="en-US" sz="1400" dirty="0"/>
              <a:t>强化阶段就要针对题型来展开了，这个阶段的目的就是要会做题，做对题。所以要求我们去听一些针对题型的网课，做一些有考研难度的题。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099F1-B5B3-307F-5427-C24703A8D7E6}"/>
              </a:ext>
            </a:extLst>
          </p:cNvPr>
          <p:cNvSpPr txBox="1"/>
          <p:nvPr/>
        </p:nvSpPr>
        <p:spPr>
          <a:xfrm>
            <a:off x="17490" y="10507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强化阶段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23BBAA-3B58-126A-2F49-AEC034032EB4}"/>
              </a:ext>
            </a:extLst>
          </p:cNvPr>
          <p:cNvSpPr txBox="1"/>
          <p:nvPr/>
        </p:nvSpPr>
        <p:spPr>
          <a:xfrm>
            <a:off x="5519936" y="23615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微积分的复习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561376-EDFB-35F2-E726-0FDF8A7958C4}"/>
              </a:ext>
            </a:extLst>
          </p:cNvPr>
          <p:cNvSpPr txBox="1"/>
          <p:nvPr/>
        </p:nvSpPr>
        <p:spPr>
          <a:xfrm>
            <a:off x="119336" y="314096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推荐的老师（网课）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BB69BD-D69D-A128-BCCE-2A7329CAFACC}"/>
              </a:ext>
            </a:extLst>
          </p:cNvPr>
          <p:cNvSpPr txBox="1"/>
          <p:nvPr/>
        </p:nvSpPr>
        <p:spPr>
          <a:xfrm>
            <a:off x="119336" y="3789040"/>
            <a:ext cx="385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武忠祥老师和张宇老师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486D6B-7846-36C0-36FB-96F8577E96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476544"/>
            <a:ext cx="1530134" cy="15301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D4A45D-6329-83AA-5ECA-AF2767B46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57" y="4471098"/>
            <a:ext cx="1530134" cy="15301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78C32C-D0CE-297E-BE06-7A7ED63A21DF}"/>
              </a:ext>
            </a:extLst>
          </p:cNvPr>
          <p:cNvSpPr txBox="1"/>
          <p:nvPr/>
        </p:nvSpPr>
        <p:spPr>
          <a:xfrm>
            <a:off x="4884426" y="908720"/>
            <a:ext cx="2423148" cy="45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推荐的学习书籍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48F7791-C96A-4F48-61B0-59E6C8CD28E2}"/>
              </a:ext>
            </a:extLst>
          </p:cNvPr>
          <p:cNvSpPr txBox="1"/>
          <p:nvPr/>
        </p:nvSpPr>
        <p:spPr>
          <a:xfrm>
            <a:off x="4799856" y="360263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刷题书籍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05B2DFE-1004-6B93-5761-3F0696C5A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055" y="4095235"/>
            <a:ext cx="1490278" cy="200262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9BCB78A-111E-9EAF-2A19-3BA0A8B1C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468" y="4095234"/>
            <a:ext cx="1382442" cy="200262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1F52307-2102-F72B-6715-FD7B31608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088" y="1375643"/>
            <a:ext cx="1420212" cy="198871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DE96120-6B61-6225-F829-006E0BDFB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848" y="1408645"/>
            <a:ext cx="1529200" cy="2050469"/>
          </a:xfrm>
          <a:prstGeom prst="rect">
            <a:avLst/>
          </a:prstGeom>
        </p:spPr>
      </p:pic>
      <p:sp>
        <p:nvSpPr>
          <p:cNvPr id="38" name="箭头: 右 37">
            <a:extLst>
              <a:ext uri="{FF2B5EF4-FFF2-40B4-BE49-F238E27FC236}">
                <a16:creationId xmlns:a16="http://schemas.microsoft.com/office/drawing/2014/main" id="{4AD8398F-5F0E-A805-2D84-A3AB88D03A77}"/>
              </a:ext>
            </a:extLst>
          </p:cNvPr>
          <p:cNvSpPr/>
          <p:nvPr/>
        </p:nvSpPr>
        <p:spPr>
          <a:xfrm>
            <a:off x="3156234" y="4876326"/>
            <a:ext cx="1728192" cy="238274"/>
          </a:xfrm>
          <a:prstGeom prst="rightArrow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我推荐必做的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48BB149-A727-88CB-EC38-E244D5A06F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980" y="4064298"/>
            <a:ext cx="1490278" cy="20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4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1PPT模板网，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mnknqf">
      <a:majorFont>
        <a:latin typeface="HarmonyOS Sans SC Light"/>
        <a:ea typeface="阿里巴巴普惠体 2.0 55 Regular"/>
        <a:cs typeface=""/>
      </a:majorFont>
      <a:minorFont>
        <a:latin typeface="HarmonyOS Sans SC Light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ln w="6350">
          <a:solidFill>
            <a:schemeClr val="tx1">
              <a:lumMod val="65000"/>
              <a:lumOff val="35000"/>
            </a:schemeClr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 sz="180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12040</TotalTime>
  <Words>4431</Words>
  <Application>Microsoft Office PowerPoint</Application>
  <PresentationFormat>宽屏</PresentationFormat>
  <Paragraphs>563</Paragraphs>
  <Slides>49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HarmonyOS Sans SC Light</vt:lpstr>
      <vt:lpstr>阿里巴巴普惠体 2.0 55 Regular</vt:lpstr>
      <vt:lpstr>欢字卡通手书</vt:lpstr>
      <vt:lpstr>新叶念体</vt:lpstr>
      <vt:lpstr>Arial</vt:lpstr>
      <vt:lpstr>Calibri</vt:lpstr>
      <vt:lpstr>51PPT模板网，www.51pptmoban.com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素雅灰极简手绘风工作汇报ppt模板</dc:title>
  <dc:creator>51PPT模板网</dc:creator>
  <cp:keywords>www.51pptmoban.com（原创作品）</cp:keywords>
  <dc:description>51PPT模板网，幻灯片演示模板及素材免费下载！_x000d_
51PPT模板网 唯一访问网址：www.51pptmoban.com</dc:description>
  <cp:lastModifiedBy>Polaris The</cp:lastModifiedBy>
  <cp:revision>2155</cp:revision>
  <dcterms:created xsi:type="dcterms:W3CDTF">2014-06-06T07:22:15Z</dcterms:created>
  <dcterms:modified xsi:type="dcterms:W3CDTF">2023-05-16T14:25:33Z</dcterms:modified>
</cp:coreProperties>
</file>